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embeddings/oleObject1.bin" ContentType="application/vnd.openxmlformats-officedocument.oleObject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6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47" r:id="rId3"/>
    <p:sldId id="348" r:id="rId4"/>
    <p:sldId id="271" r:id="rId5"/>
    <p:sldId id="317" r:id="rId6"/>
    <p:sldId id="269" r:id="rId7"/>
    <p:sldId id="270" r:id="rId8"/>
    <p:sldId id="272" r:id="rId9"/>
    <p:sldId id="273" r:id="rId10"/>
    <p:sldId id="262" r:id="rId11"/>
    <p:sldId id="274" r:id="rId12"/>
    <p:sldId id="349" r:id="rId13"/>
    <p:sldId id="268" r:id="rId14"/>
    <p:sldId id="276" r:id="rId15"/>
    <p:sldId id="318" r:id="rId16"/>
    <p:sldId id="277" r:id="rId17"/>
    <p:sldId id="278" r:id="rId18"/>
    <p:sldId id="279" r:id="rId19"/>
    <p:sldId id="280" r:id="rId20"/>
    <p:sldId id="257" r:id="rId21"/>
    <p:sldId id="282" r:id="rId22"/>
    <p:sldId id="358" r:id="rId23"/>
    <p:sldId id="284" r:id="rId24"/>
    <p:sldId id="265" r:id="rId25"/>
    <p:sldId id="319" r:id="rId26"/>
    <p:sldId id="322" r:id="rId27"/>
    <p:sldId id="260" r:id="rId28"/>
    <p:sldId id="287" r:id="rId29"/>
    <p:sldId id="346" r:id="rId30"/>
    <p:sldId id="353" r:id="rId31"/>
    <p:sldId id="323" r:id="rId32"/>
    <p:sldId id="291" r:id="rId33"/>
    <p:sldId id="292" r:id="rId34"/>
    <p:sldId id="326" r:id="rId35"/>
    <p:sldId id="324" r:id="rId36"/>
    <p:sldId id="295" r:id="rId37"/>
    <p:sldId id="294" r:id="rId38"/>
    <p:sldId id="351" r:id="rId39"/>
    <p:sldId id="371" r:id="rId40"/>
    <p:sldId id="370" r:id="rId41"/>
    <p:sldId id="367" r:id="rId42"/>
    <p:sldId id="368" r:id="rId43"/>
    <p:sldId id="369" r:id="rId44"/>
    <p:sldId id="372" r:id="rId45"/>
    <p:sldId id="364" r:id="rId46"/>
    <p:sldId id="357" r:id="rId47"/>
    <p:sldId id="345" r:id="rId48"/>
    <p:sldId id="339" r:id="rId49"/>
    <p:sldId id="363" r:id="rId50"/>
    <p:sldId id="373" r:id="rId51"/>
    <p:sldId id="374" r:id="rId52"/>
    <p:sldId id="310" r:id="rId53"/>
    <p:sldId id="266" r:id="rId54"/>
    <p:sldId id="350" r:id="rId55"/>
    <p:sldId id="311" r:id="rId56"/>
    <p:sldId id="316" r:id="rId57"/>
    <p:sldId id="312" r:id="rId5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806" autoAdjust="0"/>
    <p:restoredTop sz="83667" autoAdjust="0"/>
  </p:normalViewPr>
  <p:slideViewPr>
    <p:cSldViewPr>
      <p:cViewPr varScale="1">
        <p:scale>
          <a:sx n="77" d="100"/>
          <a:sy n="77" d="100"/>
        </p:scale>
        <p:origin x="-2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1536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FSC\Mis%20documentos\Downloads\ITAM%20PFSC%20DAs%20por%20ano%202007%20201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F:\WORK\Bases%20de%20datos(DESKTOPITAM)\Datos%20SAT\LOS%20Donantes!!!\an&#225;lisis%20libro\Instituciones%20Donantes%20En%20M&#233;xico%20(PFSC-ITAM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65517241379"/>
          <c:y val="0.0873015873015871"/>
          <c:w val="0.849137931034484"/>
          <c:h val="0.757936507936508"/>
        </c:manualLayout>
      </c:layout>
      <c:barChart>
        <c:barDir val="col"/>
        <c:grouping val="clustered"/>
        <c:varyColors val="0"/>
        <c:ser>
          <c:idx val="0"/>
          <c:order val="0"/>
          <c:tx>
            <c:v>Organizaciones en México</c:v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</c:dPt>
          <c:cat>
            <c:strRef>
              <c:f>Universo!$A$3:$A$6</c:f>
              <c:strCache>
                <c:ptCount val="4"/>
                <c:pt idx="0">
                  <c:v>DA</c:v>
                </c:pt>
                <c:pt idx="1">
                  <c:v>CLUNI</c:v>
                </c:pt>
                <c:pt idx="2">
                  <c:v>Cemefi</c:v>
                </c:pt>
                <c:pt idx="3">
                  <c:v>INEGI</c:v>
                </c:pt>
              </c:strCache>
            </c:strRef>
          </c:cat>
          <c:val>
            <c:numRef>
              <c:f>Universo!$B$3:$B$6</c:f>
              <c:numCache>
                <c:formatCode>#,##0</c:formatCode>
                <c:ptCount val="4"/>
                <c:pt idx="0">
                  <c:v>7228.0</c:v>
                </c:pt>
                <c:pt idx="1">
                  <c:v>10049.0</c:v>
                </c:pt>
                <c:pt idx="2">
                  <c:v>11169.0</c:v>
                </c:pt>
                <c:pt idx="3">
                  <c:v>40089.0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5511672"/>
        <c:axId val="645514744"/>
      </c:barChart>
      <c:catAx>
        <c:axId val="645511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45514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55147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45511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Número de Donatarias Autorizadas y CLUNIs por año 1991-2011</a:t>
            </a:r>
          </a:p>
        </c:rich>
      </c:tx>
      <c:layout>
        <c:manualLayout>
          <c:xMode val="edge"/>
          <c:yMode val="edge"/>
          <c:x val="0.145558431194339"/>
          <c:y val="0.034055762641954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449504240214"/>
          <c:y val="0.188974305142566"/>
          <c:w val="0.807104996084696"/>
          <c:h val="0.494821538926231"/>
        </c:manualLayout>
      </c:layout>
      <c:barChart>
        <c:barDir val="col"/>
        <c:grouping val="clustered"/>
        <c:varyColors val="0"/>
        <c:ser>
          <c:idx val="0"/>
          <c:order val="0"/>
          <c:tx>
            <c:v>Donatarias Autorizadas</c:v>
          </c:tx>
          <c:invertIfNegative val="0"/>
          <c:cat>
            <c:numRef>
              <c:f>'Donatarias Autorizadas SAT '!$A$5:$A$25</c:f>
              <c:numCache>
                <c:formatCode>General</c:formatCode>
                <c:ptCount val="21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</c:numCache>
            </c:numRef>
          </c:cat>
          <c:val>
            <c:numRef>
              <c:f>'Donatarias Autorizadas SAT '!$B$5:$B$25</c:f>
              <c:numCache>
                <c:formatCode>#,##0</c:formatCode>
                <c:ptCount val="21"/>
                <c:pt idx="0">
                  <c:v>1991.0</c:v>
                </c:pt>
                <c:pt idx="1">
                  <c:v>2575.0</c:v>
                </c:pt>
                <c:pt idx="2">
                  <c:v>2789.0</c:v>
                </c:pt>
                <c:pt idx="3">
                  <c:v>3123.0</c:v>
                </c:pt>
                <c:pt idx="4">
                  <c:v>1910.0</c:v>
                </c:pt>
                <c:pt idx="5">
                  <c:v>3100.0</c:v>
                </c:pt>
                <c:pt idx="6">
                  <c:v>3362.0</c:v>
                </c:pt>
                <c:pt idx="7">
                  <c:v>3636.0</c:v>
                </c:pt>
                <c:pt idx="8">
                  <c:v>3932.0</c:v>
                </c:pt>
                <c:pt idx="9">
                  <c:v>4207.0</c:v>
                </c:pt>
                <c:pt idx="10">
                  <c:v>5117.0</c:v>
                </c:pt>
                <c:pt idx="11">
                  <c:v>6033.0</c:v>
                </c:pt>
                <c:pt idx="12">
                  <c:v>4431.0</c:v>
                </c:pt>
                <c:pt idx="13">
                  <c:v>5432.0</c:v>
                </c:pt>
                <c:pt idx="14">
                  <c:v>5430.0</c:v>
                </c:pt>
                <c:pt idx="15">
                  <c:v>5754.0</c:v>
                </c:pt>
                <c:pt idx="16">
                  <c:v>5996.0</c:v>
                </c:pt>
                <c:pt idx="17">
                  <c:v>6364.0</c:v>
                </c:pt>
                <c:pt idx="18">
                  <c:v>6853.0</c:v>
                </c:pt>
                <c:pt idx="19">
                  <c:v>7004.0</c:v>
                </c:pt>
                <c:pt idx="20">
                  <c:v>5318.0</c:v>
                </c:pt>
              </c:numCache>
            </c:numRef>
          </c:val>
        </c:ser>
        <c:ser>
          <c:idx val="1"/>
          <c:order val="1"/>
          <c:tx>
            <c:v>CLUNI</c:v>
          </c:tx>
          <c:invertIfNegative val="0"/>
          <c:val>
            <c:numRef>
              <c:f>'Donatarias Autorizadas SAT '!$D$5:$D$25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3594.0</c:v>
                </c:pt>
                <c:pt idx="16">
                  <c:v>5849.0</c:v>
                </c:pt>
                <c:pt idx="17">
                  <c:v>8061.0</c:v>
                </c:pt>
                <c:pt idx="18">
                  <c:v>9050.0</c:v>
                </c:pt>
                <c:pt idx="19">
                  <c:v>12602.0</c:v>
                </c:pt>
                <c:pt idx="20">
                  <c:v>15028.0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605720"/>
        <c:axId val="645611160"/>
      </c:barChart>
      <c:catAx>
        <c:axId val="645605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Año</a:t>
                </a:r>
              </a:p>
            </c:rich>
          </c:tx>
          <c:layout>
            <c:manualLayout>
              <c:xMode val="edge"/>
              <c:yMode val="edge"/>
              <c:x val="0.517116029766533"/>
              <c:y val="0.8305698939434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600"/>
            </a:pPr>
            <a:endParaRPr lang="en-US"/>
          </a:p>
        </c:txPr>
        <c:crossAx val="645611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56111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Número de Asociaciones</a:t>
                </a:r>
              </a:p>
            </c:rich>
          </c:tx>
          <c:layout>
            <c:manualLayout>
              <c:xMode val="edge"/>
              <c:yMode val="edge"/>
              <c:x val="0.00897236246349262"/>
              <c:y val="0.126485467132005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45605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89877641824251"/>
          <c:y val="0.110169491525424"/>
          <c:w val="0.899888765294772"/>
          <c:h val="0.6338983050847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'150ID_Entidadfederativa'!$A$4:$A$19</c:f>
              <c:strCache>
                <c:ptCount val="16"/>
                <c:pt idx="0">
                  <c:v>NUEVO LEÓN</c:v>
                </c:pt>
                <c:pt idx="1">
                  <c:v>ESTADO DE MÉXICO</c:v>
                </c:pt>
                <c:pt idx="2">
                  <c:v>JALISCO</c:v>
                </c:pt>
                <c:pt idx="3">
                  <c:v>DURANGO</c:v>
                </c:pt>
                <c:pt idx="4">
                  <c:v>OAXACA</c:v>
                </c:pt>
                <c:pt idx="5">
                  <c:v>PUEBLA</c:v>
                </c:pt>
                <c:pt idx="6">
                  <c:v>CHIHUAHUA</c:v>
                </c:pt>
                <c:pt idx="7">
                  <c:v>COAHUILA</c:v>
                </c:pt>
                <c:pt idx="8">
                  <c:v>BAJA CALIFORNIA</c:v>
                </c:pt>
                <c:pt idx="9">
                  <c:v>SONORA</c:v>
                </c:pt>
                <c:pt idx="10">
                  <c:v>GUANAJUATO</c:v>
                </c:pt>
                <c:pt idx="11">
                  <c:v>QUERÉTARO</c:v>
                </c:pt>
                <c:pt idx="12">
                  <c:v>VERACRUZ</c:v>
                </c:pt>
                <c:pt idx="13">
                  <c:v>SINALOA</c:v>
                </c:pt>
                <c:pt idx="14">
                  <c:v>HIDALGO</c:v>
                </c:pt>
                <c:pt idx="15">
                  <c:v>QUINTANA ROO</c:v>
                </c:pt>
              </c:strCache>
            </c:strRef>
          </c:cat>
          <c:val>
            <c:numRef>
              <c:f>'150ID_Entidadfederativa'!$D$4:$D$19</c:f>
              <c:numCache>
                <c:formatCode>#,##0</c:formatCode>
                <c:ptCount val="16"/>
                <c:pt idx="0">
                  <c:v>4.34669373E8</c:v>
                </c:pt>
                <c:pt idx="1">
                  <c:v>1.97499815E8</c:v>
                </c:pt>
                <c:pt idx="2">
                  <c:v>1.68935425E8</c:v>
                </c:pt>
                <c:pt idx="3">
                  <c:v>1.47028168E8</c:v>
                </c:pt>
                <c:pt idx="4">
                  <c:v>1.29842976E8</c:v>
                </c:pt>
                <c:pt idx="5">
                  <c:v>1.18471176E8</c:v>
                </c:pt>
                <c:pt idx="6">
                  <c:v>9.2729973E7</c:v>
                </c:pt>
                <c:pt idx="7">
                  <c:v>7.8067996E7</c:v>
                </c:pt>
                <c:pt idx="8">
                  <c:v>2.8512032E7</c:v>
                </c:pt>
                <c:pt idx="9">
                  <c:v>2.1554695E7</c:v>
                </c:pt>
                <c:pt idx="10">
                  <c:v>1.6584362E7</c:v>
                </c:pt>
                <c:pt idx="11">
                  <c:v>1.2252686E7</c:v>
                </c:pt>
                <c:pt idx="12">
                  <c:v>9.0E6</c:v>
                </c:pt>
                <c:pt idx="13">
                  <c:v>8.712387E6</c:v>
                </c:pt>
                <c:pt idx="14">
                  <c:v>6.208705E6</c:v>
                </c:pt>
                <c:pt idx="15">
                  <c:v>5.9665E6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3864072"/>
        <c:axId val="713412328"/>
      </c:barChart>
      <c:catAx>
        <c:axId val="713864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lang="es-MX"/>
            </a:pPr>
            <a:endParaRPr lang="en-US"/>
          </a:p>
        </c:txPr>
        <c:crossAx val="713412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1341232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s-MX"/>
            </a:pPr>
            <a:endParaRPr lang="en-US"/>
          </a:p>
        </c:txPr>
        <c:crossAx val="713864072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54527162977869"/>
          <c:y val="0.159010600706714"/>
          <c:w val="0.903420523138833"/>
          <c:h val="0.5759717314487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DATOSPROMEDIOS!$B$2</c:f>
              <c:strCache>
                <c:ptCount val="1"/>
                <c:pt idx="0">
                  <c:v>Promedio por donataria (no incluye a las que no reciben)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noFill/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noFill/>
              <a:ln>
                <a:solidFill>
                  <a:sysClr val="windowText" lastClr="000000"/>
                </a:solidFill>
              </a:ln>
            </c:spPr>
          </c:dPt>
          <c:dPt>
            <c:idx val="3"/>
            <c:invertIfNegative val="0"/>
            <c:bubble3D val="0"/>
            <c:spPr>
              <a:noFill/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noFill/>
              <a:ln>
                <a:solidFill>
                  <a:sysClr val="windowText" lastClr="000000"/>
                </a:solidFill>
              </a:ln>
            </c:spPr>
          </c:dPt>
          <c:dPt>
            <c:idx val="5"/>
            <c:invertIfNegative val="0"/>
            <c:bubble3D val="0"/>
            <c:spPr>
              <a:noFill/>
              <a:ln>
                <a:solidFill>
                  <a:sysClr val="windowText" lastClr="000000"/>
                </a:solidFill>
              </a:ln>
            </c:spPr>
          </c:dPt>
          <c:dPt>
            <c:idx val="6"/>
            <c:invertIfNegative val="0"/>
            <c:bubble3D val="0"/>
            <c:spPr>
              <a:noFill/>
              <a:ln>
                <a:solidFill>
                  <a:sysClr val="windowText" lastClr="000000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8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29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30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31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cat>
            <c:strRef>
              <c:f>DATOSPROMEDIOS!$A$3:$A$34</c:f>
              <c:strCache>
                <c:ptCount val="32"/>
                <c:pt idx="0">
                  <c:v>Tlaxcala</c:v>
                </c:pt>
                <c:pt idx="1">
                  <c:v>Colima</c:v>
                </c:pt>
                <c:pt idx="2">
                  <c:v>Campeche</c:v>
                </c:pt>
                <c:pt idx="3">
                  <c:v>Michoacán</c:v>
                </c:pt>
                <c:pt idx="4">
                  <c:v>Nayarit</c:v>
                </c:pt>
                <c:pt idx="5">
                  <c:v>San Luis Potosí</c:v>
                </c:pt>
                <c:pt idx="6">
                  <c:v>Aguascalientes</c:v>
                </c:pt>
                <c:pt idx="7">
                  <c:v>Guerrero</c:v>
                </c:pt>
                <c:pt idx="8">
                  <c:v>Tamaulipas</c:v>
                </c:pt>
                <c:pt idx="9">
                  <c:v>Querétaro</c:v>
                </c:pt>
                <c:pt idx="10">
                  <c:v>Guanajuato</c:v>
                </c:pt>
                <c:pt idx="11">
                  <c:v>Yucatán</c:v>
                </c:pt>
                <c:pt idx="12">
                  <c:v>Sonora</c:v>
                </c:pt>
                <c:pt idx="13">
                  <c:v>Veracruz</c:v>
                </c:pt>
                <c:pt idx="14">
                  <c:v>Sinaloa</c:v>
                </c:pt>
                <c:pt idx="15">
                  <c:v>Baja California Sur</c:v>
                </c:pt>
                <c:pt idx="16">
                  <c:v>Quintana Roo</c:v>
                </c:pt>
                <c:pt idx="17">
                  <c:v>Puebla</c:v>
                </c:pt>
                <c:pt idx="18">
                  <c:v>Chiapas</c:v>
                </c:pt>
                <c:pt idx="19">
                  <c:v>Jalisco</c:v>
                </c:pt>
                <c:pt idx="20">
                  <c:v>Chihuahua</c:v>
                </c:pt>
                <c:pt idx="21">
                  <c:v>Morelos</c:v>
                </c:pt>
                <c:pt idx="22">
                  <c:v>Durango</c:v>
                </c:pt>
                <c:pt idx="23">
                  <c:v>Baja California</c:v>
                </c:pt>
                <c:pt idx="24">
                  <c:v>Tabasco</c:v>
                </c:pt>
                <c:pt idx="25">
                  <c:v>Oaxaca</c:v>
                </c:pt>
                <c:pt idx="26">
                  <c:v>Coahuila</c:v>
                </c:pt>
                <c:pt idx="27">
                  <c:v>Hidalgo</c:v>
                </c:pt>
                <c:pt idx="28">
                  <c:v>Nuevo León</c:v>
                </c:pt>
                <c:pt idx="29">
                  <c:v>Zacatecas</c:v>
                </c:pt>
                <c:pt idx="30">
                  <c:v>Distrito Federal</c:v>
                </c:pt>
                <c:pt idx="31">
                  <c:v>Edo. México</c:v>
                </c:pt>
              </c:strCache>
            </c:strRef>
          </c:cat>
          <c:val>
            <c:numRef>
              <c:f>DATOSPROMEDIOS!$B$3:$B$34</c:f>
              <c:numCache>
                <c:formatCode>General</c:formatCode>
                <c:ptCount val="32"/>
                <c:pt idx="0">
                  <c:v>352.8</c:v>
                </c:pt>
                <c:pt idx="1">
                  <c:v>605.98</c:v>
                </c:pt>
                <c:pt idx="2">
                  <c:v>711.4299999999998</c:v>
                </c:pt>
                <c:pt idx="3">
                  <c:v>774.0</c:v>
                </c:pt>
                <c:pt idx="4">
                  <c:v>889.2</c:v>
                </c:pt>
                <c:pt idx="5">
                  <c:v>979.98</c:v>
                </c:pt>
                <c:pt idx="6">
                  <c:v>990.91</c:v>
                </c:pt>
                <c:pt idx="7">
                  <c:v>1071.31</c:v>
                </c:pt>
                <c:pt idx="8">
                  <c:v>1225.0</c:v>
                </c:pt>
                <c:pt idx="9">
                  <c:v>1285.36</c:v>
                </c:pt>
                <c:pt idx="10">
                  <c:v>1457.17</c:v>
                </c:pt>
                <c:pt idx="11">
                  <c:v>1466.95</c:v>
                </c:pt>
                <c:pt idx="12">
                  <c:v>1506.03</c:v>
                </c:pt>
                <c:pt idx="13">
                  <c:v>1590.15</c:v>
                </c:pt>
                <c:pt idx="14">
                  <c:v>1748.14</c:v>
                </c:pt>
                <c:pt idx="15">
                  <c:v>1776.71</c:v>
                </c:pt>
                <c:pt idx="16">
                  <c:v>1903.24</c:v>
                </c:pt>
                <c:pt idx="17">
                  <c:v>1911.21</c:v>
                </c:pt>
                <c:pt idx="18">
                  <c:v>1951.33</c:v>
                </c:pt>
                <c:pt idx="19">
                  <c:v>2217.93</c:v>
                </c:pt>
                <c:pt idx="20">
                  <c:v>2231.66</c:v>
                </c:pt>
                <c:pt idx="21">
                  <c:v>2335.5</c:v>
                </c:pt>
                <c:pt idx="22">
                  <c:v>2438.370000000002</c:v>
                </c:pt>
                <c:pt idx="23">
                  <c:v>2583.850000000002</c:v>
                </c:pt>
                <c:pt idx="24">
                  <c:v>2592.92</c:v>
                </c:pt>
                <c:pt idx="25">
                  <c:v>2628.13</c:v>
                </c:pt>
                <c:pt idx="26">
                  <c:v>2827.2</c:v>
                </c:pt>
                <c:pt idx="27">
                  <c:v>3065.61</c:v>
                </c:pt>
                <c:pt idx="28">
                  <c:v>5767.85</c:v>
                </c:pt>
                <c:pt idx="29">
                  <c:v>6012.110000000002</c:v>
                </c:pt>
                <c:pt idx="30">
                  <c:v>6203.95</c:v>
                </c:pt>
                <c:pt idx="31">
                  <c:v>6308.29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1068456"/>
        <c:axId val="711073768"/>
      </c:barChart>
      <c:lineChart>
        <c:grouping val="stacked"/>
        <c:varyColors val="0"/>
        <c:ser>
          <c:idx val="0"/>
          <c:order val="0"/>
          <c:tx>
            <c:strRef>
              <c:f>DATOSPROMEDIOS!$C$2</c:f>
              <c:strCache>
                <c:ptCount val="1"/>
                <c:pt idx="0">
                  <c:v>Mediana</c:v>
                </c:pt>
              </c:strCache>
            </c:strRef>
          </c:tx>
          <c:spPr>
            <a:ln w="24426">
              <a:solidFill>
                <a:srgbClr val="800000"/>
              </a:solidFill>
              <a:prstDash val="solid"/>
            </a:ln>
          </c:spPr>
          <c:marker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DATOSPROMEDIOS!$A$3:$A$34</c:f>
              <c:strCache>
                <c:ptCount val="32"/>
                <c:pt idx="0">
                  <c:v>Tlaxcala</c:v>
                </c:pt>
                <c:pt idx="1">
                  <c:v>Colima</c:v>
                </c:pt>
                <c:pt idx="2">
                  <c:v>Campeche</c:v>
                </c:pt>
                <c:pt idx="3">
                  <c:v>Michoacán</c:v>
                </c:pt>
                <c:pt idx="4">
                  <c:v>Nayarit</c:v>
                </c:pt>
                <c:pt idx="5">
                  <c:v>San Luis Potosí</c:v>
                </c:pt>
                <c:pt idx="6">
                  <c:v>Aguascalientes</c:v>
                </c:pt>
                <c:pt idx="7">
                  <c:v>Guerrero</c:v>
                </c:pt>
                <c:pt idx="8">
                  <c:v>Tamaulipas</c:v>
                </c:pt>
                <c:pt idx="9">
                  <c:v>Querétaro</c:v>
                </c:pt>
                <c:pt idx="10">
                  <c:v>Guanajuato</c:v>
                </c:pt>
                <c:pt idx="11">
                  <c:v>Yucatán</c:v>
                </c:pt>
                <c:pt idx="12">
                  <c:v>Sonora</c:v>
                </c:pt>
                <c:pt idx="13">
                  <c:v>Veracruz</c:v>
                </c:pt>
                <c:pt idx="14">
                  <c:v>Sinaloa</c:v>
                </c:pt>
                <c:pt idx="15">
                  <c:v>Baja California Sur</c:v>
                </c:pt>
                <c:pt idx="16">
                  <c:v>Quintana Roo</c:v>
                </c:pt>
                <c:pt idx="17">
                  <c:v>Puebla</c:v>
                </c:pt>
                <c:pt idx="18">
                  <c:v>Chiapas</c:v>
                </c:pt>
                <c:pt idx="19">
                  <c:v>Jalisco</c:v>
                </c:pt>
                <c:pt idx="20">
                  <c:v>Chihuahua</c:v>
                </c:pt>
                <c:pt idx="21">
                  <c:v>Morelos</c:v>
                </c:pt>
                <c:pt idx="22">
                  <c:v>Durango</c:v>
                </c:pt>
                <c:pt idx="23">
                  <c:v>Baja California</c:v>
                </c:pt>
                <c:pt idx="24">
                  <c:v>Tabasco</c:v>
                </c:pt>
                <c:pt idx="25">
                  <c:v>Oaxaca</c:v>
                </c:pt>
                <c:pt idx="26">
                  <c:v>Coahuila</c:v>
                </c:pt>
                <c:pt idx="27">
                  <c:v>Hidalgo</c:v>
                </c:pt>
                <c:pt idx="28">
                  <c:v>Nuevo León</c:v>
                </c:pt>
                <c:pt idx="29">
                  <c:v>Zacatecas</c:v>
                </c:pt>
                <c:pt idx="30">
                  <c:v>Distrito Federal</c:v>
                </c:pt>
                <c:pt idx="31">
                  <c:v>Edo. México</c:v>
                </c:pt>
              </c:strCache>
            </c:strRef>
          </c:cat>
          <c:val>
            <c:numRef>
              <c:f>DATOSPROMEDIOS!$C$3:$C$34</c:f>
              <c:numCache>
                <c:formatCode>General</c:formatCode>
                <c:ptCount val="32"/>
                <c:pt idx="0">
                  <c:v>177.8500000000004</c:v>
                </c:pt>
                <c:pt idx="1">
                  <c:v>424.38</c:v>
                </c:pt>
                <c:pt idx="2">
                  <c:v>268.67</c:v>
                </c:pt>
                <c:pt idx="3">
                  <c:v>262.929999999999</c:v>
                </c:pt>
                <c:pt idx="4">
                  <c:v>541.3499999999982</c:v>
                </c:pt>
                <c:pt idx="5">
                  <c:v>479.57</c:v>
                </c:pt>
                <c:pt idx="6">
                  <c:v>322.429999999999</c:v>
                </c:pt>
                <c:pt idx="7">
                  <c:v>572.69</c:v>
                </c:pt>
                <c:pt idx="8">
                  <c:v>553.38</c:v>
                </c:pt>
                <c:pt idx="9">
                  <c:v>526.88</c:v>
                </c:pt>
                <c:pt idx="10">
                  <c:v>599.9599999999994</c:v>
                </c:pt>
                <c:pt idx="11">
                  <c:v>526.3</c:v>
                </c:pt>
                <c:pt idx="12">
                  <c:v>551.4499999999994</c:v>
                </c:pt>
                <c:pt idx="13">
                  <c:v>322.89</c:v>
                </c:pt>
                <c:pt idx="14">
                  <c:v>582.5499999999994</c:v>
                </c:pt>
                <c:pt idx="15">
                  <c:v>1040.2</c:v>
                </c:pt>
                <c:pt idx="16">
                  <c:v>562.12</c:v>
                </c:pt>
                <c:pt idx="17">
                  <c:v>545.87</c:v>
                </c:pt>
                <c:pt idx="18">
                  <c:v>578.5499999999994</c:v>
                </c:pt>
                <c:pt idx="19">
                  <c:v>560.47</c:v>
                </c:pt>
                <c:pt idx="20">
                  <c:v>559.3499999999982</c:v>
                </c:pt>
                <c:pt idx="21">
                  <c:v>482.3400000000003</c:v>
                </c:pt>
                <c:pt idx="22">
                  <c:v>567.62</c:v>
                </c:pt>
                <c:pt idx="23">
                  <c:v>779.15</c:v>
                </c:pt>
                <c:pt idx="24">
                  <c:v>1013.790000000001</c:v>
                </c:pt>
                <c:pt idx="25">
                  <c:v>1331.89</c:v>
                </c:pt>
                <c:pt idx="26">
                  <c:v>596.75</c:v>
                </c:pt>
                <c:pt idx="27">
                  <c:v>485.4099999999996</c:v>
                </c:pt>
                <c:pt idx="28">
                  <c:v>962.97</c:v>
                </c:pt>
                <c:pt idx="29">
                  <c:v>421.58</c:v>
                </c:pt>
                <c:pt idx="30">
                  <c:v>1036.24</c:v>
                </c:pt>
                <c:pt idx="31">
                  <c:v>500.0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068456"/>
        <c:axId val="711073768"/>
      </c:lineChart>
      <c:catAx>
        <c:axId val="711068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1073768"/>
        <c:crosses val="autoZero"/>
        <c:auto val="1"/>
        <c:lblAlgn val="ctr"/>
        <c:lblOffset val="100"/>
        <c:noMultiLvlLbl val="0"/>
      </c:catAx>
      <c:valAx>
        <c:axId val="7110737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962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MX"/>
                  <a:t>Promedio de donaciones en efectivo por donataria</a:t>
                </a:r>
              </a:p>
            </c:rich>
          </c:tx>
          <c:layout/>
          <c:overlay val="0"/>
          <c:spPr>
            <a:noFill/>
            <a:ln w="24426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711068456"/>
        <c:crosses val="autoZero"/>
        <c:crossBetween val="between"/>
        <c:majorUnit val="500.0"/>
      </c:valAx>
    </c:plotArea>
    <c:legend>
      <c:legendPos val="r"/>
      <c:layout>
        <c:manualLayout>
          <c:xMode val="edge"/>
          <c:yMode val="edge"/>
          <c:x val="0.130186024566812"/>
          <c:y val="0.275537621423706"/>
          <c:w val="0.486921529175052"/>
          <c:h val="0.042402826855124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16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MX"/>
              <a:t>Donativos totales (miles) por estado</a:t>
            </a:r>
          </a:p>
        </c:rich>
      </c:tx>
      <c:layout/>
      <c:overlay val="0"/>
      <c:spPr>
        <a:noFill/>
        <a:ln w="2421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83817060536865"/>
          <c:y val="0.120141322681318"/>
          <c:w val="0.891348088531188"/>
          <c:h val="0.63250883392226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'Donativos '!$D$2</c:f>
              <c:strCache>
                <c:ptCount val="1"/>
                <c:pt idx="0">
                  <c:v>TOTAL (miles) SI</c:v>
                </c:pt>
              </c:strCache>
            </c:strRef>
          </c:tx>
          <c:spPr>
            <a:solidFill>
              <a:srgbClr val="800000"/>
            </a:solidFill>
            <a:ln w="24214">
              <a:noFill/>
            </a:ln>
          </c:spPr>
          <c:invertIfNegative val="0"/>
          <c:dPt>
            <c:idx val="12"/>
            <c:invertIfNegative val="0"/>
            <c:bubble3D val="0"/>
            <c:spPr>
              <a:solidFill>
                <a:srgbClr val="000000"/>
              </a:solidFill>
              <a:ln w="24214"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rgbClr val="000000"/>
              </a:solidFill>
              <a:ln w="24214"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rgbClr val="000000"/>
              </a:solidFill>
              <a:ln w="24214">
                <a:noFill/>
              </a:ln>
            </c:spPr>
          </c:dPt>
          <c:dPt>
            <c:idx val="15"/>
            <c:invertIfNegative val="0"/>
            <c:bubble3D val="0"/>
            <c:spPr>
              <a:solidFill>
                <a:srgbClr val="000000"/>
              </a:solidFill>
              <a:ln w="24214">
                <a:noFill/>
              </a:ln>
            </c:spPr>
          </c:dPt>
          <c:dPt>
            <c:idx val="16"/>
            <c:invertIfNegative val="0"/>
            <c:bubble3D val="0"/>
            <c:spPr>
              <a:solidFill>
                <a:srgbClr val="000000"/>
              </a:solidFill>
              <a:ln w="24214">
                <a:noFill/>
              </a:ln>
            </c:spPr>
          </c:dPt>
          <c:dPt>
            <c:idx val="17"/>
            <c:invertIfNegative val="0"/>
            <c:bubble3D val="0"/>
            <c:spPr>
              <a:solidFill>
                <a:srgbClr val="000000"/>
              </a:solidFill>
              <a:ln w="24214">
                <a:noFill/>
              </a:ln>
            </c:spPr>
          </c:dPt>
          <c:dPt>
            <c:idx val="18"/>
            <c:invertIfNegative val="0"/>
            <c:bubble3D val="0"/>
            <c:spPr>
              <a:solidFill>
                <a:srgbClr val="000000"/>
              </a:solidFill>
              <a:ln w="24214">
                <a:noFill/>
              </a:ln>
            </c:spPr>
          </c:dPt>
          <c:dPt>
            <c:idx val="19"/>
            <c:invertIfNegative val="0"/>
            <c:bubble3D val="0"/>
            <c:spPr>
              <a:solidFill>
                <a:srgbClr val="000000"/>
              </a:solidFill>
              <a:ln w="24214">
                <a:noFill/>
              </a:ln>
            </c:spPr>
          </c:dPt>
          <c:dPt>
            <c:idx val="20"/>
            <c:invertIfNegative val="0"/>
            <c:bubble3D val="0"/>
            <c:spPr>
              <a:solidFill>
                <a:srgbClr val="000000"/>
              </a:solidFill>
              <a:ln w="24214">
                <a:noFill/>
              </a:ln>
            </c:spPr>
          </c:dPt>
          <c:dPt>
            <c:idx val="21"/>
            <c:invertIfNegative val="0"/>
            <c:bubble3D val="0"/>
            <c:spPr>
              <a:solidFill>
                <a:srgbClr val="969696"/>
              </a:solidFill>
              <a:ln w="24214">
                <a:noFill/>
              </a:ln>
            </c:spPr>
          </c:dPt>
          <c:dPt>
            <c:idx val="22"/>
            <c:invertIfNegative val="0"/>
            <c:bubble3D val="0"/>
            <c:spPr>
              <a:solidFill>
                <a:srgbClr val="969696"/>
              </a:solidFill>
              <a:ln w="24214">
                <a:noFill/>
              </a:ln>
            </c:spPr>
          </c:dPt>
          <c:dPt>
            <c:idx val="23"/>
            <c:invertIfNegative val="0"/>
            <c:bubble3D val="0"/>
            <c:spPr>
              <a:solidFill>
                <a:srgbClr val="969696"/>
              </a:solidFill>
              <a:ln w="24214">
                <a:noFill/>
              </a:ln>
            </c:spPr>
          </c:dPt>
          <c:dPt>
            <c:idx val="24"/>
            <c:invertIfNegative val="0"/>
            <c:bubble3D val="0"/>
            <c:spPr>
              <a:solidFill>
                <a:srgbClr val="969696"/>
              </a:solidFill>
              <a:ln w="24214">
                <a:noFill/>
              </a:ln>
            </c:spPr>
          </c:dPt>
          <c:dPt>
            <c:idx val="25"/>
            <c:invertIfNegative val="0"/>
            <c:bubble3D val="0"/>
            <c:spPr>
              <a:solidFill>
                <a:srgbClr val="969696"/>
              </a:solidFill>
              <a:ln w="24214">
                <a:noFill/>
              </a:ln>
            </c:spPr>
          </c:dPt>
          <c:dPt>
            <c:idx val="26"/>
            <c:invertIfNegative val="0"/>
            <c:bubble3D val="0"/>
            <c:spPr>
              <a:solidFill>
                <a:srgbClr val="969696"/>
              </a:solidFill>
              <a:ln w="24214">
                <a:noFill/>
              </a:ln>
            </c:spPr>
          </c:dPt>
          <c:dPt>
            <c:idx val="27"/>
            <c:invertIfNegative val="0"/>
            <c:bubble3D val="0"/>
            <c:spPr>
              <a:solidFill>
                <a:srgbClr val="969696"/>
              </a:solidFill>
              <a:ln w="24214">
                <a:noFill/>
              </a:ln>
            </c:spPr>
          </c:dPt>
          <c:dPt>
            <c:idx val="28"/>
            <c:invertIfNegative val="0"/>
            <c:bubble3D val="0"/>
            <c:spPr>
              <a:solidFill>
                <a:srgbClr val="000080"/>
              </a:solidFill>
              <a:ln w="24214">
                <a:noFill/>
              </a:ln>
            </c:spPr>
          </c:dPt>
          <c:dPt>
            <c:idx val="29"/>
            <c:invertIfNegative val="0"/>
            <c:bubble3D val="0"/>
            <c:spPr>
              <a:solidFill>
                <a:srgbClr val="000080"/>
              </a:solidFill>
              <a:ln w="24214">
                <a:noFill/>
              </a:ln>
            </c:spPr>
          </c:dPt>
          <c:dPt>
            <c:idx val="30"/>
            <c:invertIfNegative val="0"/>
            <c:bubble3D val="0"/>
            <c:spPr>
              <a:solidFill>
                <a:srgbClr val="000080"/>
              </a:solidFill>
              <a:ln w="24214">
                <a:noFill/>
              </a:ln>
            </c:spPr>
          </c:dPt>
          <c:cat>
            <c:strRef>
              <c:f>'Donativos '!$A$3:$A$33</c:f>
              <c:strCache>
                <c:ptCount val="31"/>
                <c:pt idx="0">
                  <c:v>Tlaxcala</c:v>
                </c:pt>
                <c:pt idx="1">
                  <c:v>Campeche</c:v>
                </c:pt>
                <c:pt idx="2">
                  <c:v>Nayarit</c:v>
                </c:pt>
                <c:pt idx="3">
                  <c:v>Guerrero</c:v>
                </c:pt>
                <c:pt idx="4">
                  <c:v>Colima</c:v>
                </c:pt>
                <c:pt idx="5">
                  <c:v>Baja California Sur</c:v>
                </c:pt>
                <c:pt idx="6">
                  <c:v>Tabasco</c:v>
                </c:pt>
                <c:pt idx="7">
                  <c:v>Durango</c:v>
                </c:pt>
                <c:pt idx="8">
                  <c:v>Aguascalientes</c:v>
                </c:pt>
                <c:pt idx="9">
                  <c:v>Quintana Roo</c:v>
                </c:pt>
                <c:pt idx="10">
                  <c:v>Tamaulipas</c:v>
                </c:pt>
                <c:pt idx="11">
                  <c:v>Zacatecas</c:v>
                </c:pt>
                <c:pt idx="12">
                  <c:v>San Luis Potosí</c:v>
                </c:pt>
                <c:pt idx="13">
                  <c:v>Chiapas</c:v>
                </c:pt>
                <c:pt idx="14">
                  <c:v>Michoacán</c:v>
                </c:pt>
                <c:pt idx="15">
                  <c:v>Morelos</c:v>
                </c:pt>
                <c:pt idx="16">
                  <c:v>Hidalgo</c:v>
                </c:pt>
                <c:pt idx="17">
                  <c:v>Yucatán</c:v>
                </c:pt>
                <c:pt idx="18">
                  <c:v>Querétaro</c:v>
                </c:pt>
                <c:pt idx="19">
                  <c:v>Sinaloa</c:v>
                </c:pt>
                <c:pt idx="20">
                  <c:v>Veracruz</c:v>
                </c:pt>
                <c:pt idx="21">
                  <c:v>Oaxaca</c:v>
                </c:pt>
                <c:pt idx="22">
                  <c:v>Sonora</c:v>
                </c:pt>
                <c:pt idx="23">
                  <c:v>Puebla</c:v>
                </c:pt>
                <c:pt idx="24">
                  <c:v>Guanajuato</c:v>
                </c:pt>
                <c:pt idx="25">
                  <c:v>Baja California</c:v>
                </c:pt>
                <c:pt idx="26">
                  <c:v>Coahuila</c:v>
                </c:pt>
                <c:pt idx="27">
                  <c:v>Chihuahua</c:v>
                </c:pt>
                <c:pt idx="28">
                  <c:v>Jalisco</c:v>
                </c:pt>
                <c:pt idx="29">
                  <c:v>México</c:v>
                </c:pt>
                <c:pt idx="30">
                  <c:v>Nuevo León</c:v>
                </c:pt>
              </c:strCache>
            </c:strRef>
          </c:cat>
          <c:val>
            <c:numRef>
              <c:f>'Donativos '!$D$3:$D$33</c:f>
              <c:numCache>
                <c:formatCode>#,##0</c:formatCode>
                <c:ptCount val="31"/>
                <c:pt idx="0">
                  <c:v>3568.0</c:v>
                </c:pt>
                <c:pt idx="1">
                  <c:v>8903.0</c:v>
                </c:pt>
                <c:pt idx="2">
                  <c:v>9556.0</c:v>
                </c:pt>
                <c:pt idx="3">
                  <c:v>25391.0</c:v>
                </c:pt>
                <c:pt idx="4">
                  <c:v>32570.0</c:v>
                </c:pt>
                <c:pt idx="5">
                  <c:v>34294.0</c:v>
                </c:pt>
                <c:pt idx="6">
                  <c:v>39741.0</c:v>
                </c:pt>
                <c:pt idx="7">
                  <c:v>51669.0</c:v>
                </c:pt>
                <c:pt idx="8">
                  <c:v>56279.0</c:v>
                </c:pt>
                <c:pt idx="9">
                  <c:v>92219.0</c:v>
                </c:pt>
                <c:pt idx="10">
                  <c:v>100943.0</c:v>
                </c:pt>
                <c:pt idx="11">
                  <c:v>104091.0</c:v>
                </c:pt>
                <c:pt idx="12">
                  <c:v>109559.0</c:v>
                </c:pt>
                <c:pt idx="13">
                  <c:v>117581.0</c:v>
                </c:pt>
                <c:pt idx="14">
                  <c:v>121365.0</c:v>
                </c:pt>
                <c:pt idx="15">
                  <c:v>146305.0</c:v>
                </c:pt>
                <c:pt idx="16">
                  <c:v>156496.0</c:v>
                </c:pt>
                <c:pt idx="17">
                  <c:v>162371.0</c:v>
                </c:pt>
                <c:pt idx="18">
                  <c:v>176349.0</c:v>
                </c:pt>
                <c:pt idx="19">
                  <c:v>185537.0</c:v>
                </c:pt>
                <c:pt idx="20">
                  <c:v>185956.0</c:v>
                </c:pt>
                <c:pt idx="21">
                  <c:v>211989.0</c:v>
                </c:pt>
                <c:pt idx="22">
                  <c:v>269397.0</c:v>
                </c:pt>
                <c:pt idx="23">
                  <c:v>290558.0</c:v>
                </c:pt>
                <c:pt idx="24">
                  <c:v>325384.0</c:v>
                </c:pt>
                <c:pt idx="25">
                  <c:v>364655.0</c:v>
                </c:pt>
                <c:pt idx="26">
                  <c:v>463763.0</c:v>
                </c:pt>
                <c:pt idx="27">
                  <c:v>468199.0</c:v>
                </c:pt>
                <c:pt idx="28">
                  <c:v>888698.0</c:v>
                </c:pt>
                <c:pt idx="29">
                  <c:v>1.689708E6</c:v>
                </c:pt>
                <c:pt idx="30">
                  <c:v>1.827269E6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545320"/>
        <c:axId val="686202744"/>
      </c:barChart>
      <c:catAx>
        <c:axId val="68654532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86202744"/>
        <c:crosses val="autoZero"/>
        <c:auto val="1"/>
        <c:lblAlgn val="ctr"/>
        <c:lblOffset val="100"/>
        <c:noMultiLvlLbl val="0"/>
      </c:catAx>
      <c:valAx>
        <c:axId val="686202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Monto</a:t>
                </a:r>
              </a:p>
            </c:rich>
          </c:tx>
          <c:layout/>
          <c:overlay val="0"/>
          <c:spPr>
            <a:noFill/>
            <a:ln w="24214">
              <a:noFill/>
            </a:ln>
          </c:spPr>
        </c:title>
        <c:numFmt formatCode="#,##0" sourceLinked="1"/>
        <c:majorTickMark val="out"/>
        <c:minorTickMark val="none"/>
        <c:tickLblPos val="nextTo"/>
        <c:crossAx val="686545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¿Cuánto impacto cree que UNA PERSONA COMO USTED puede tener en hacer de su comunidad un mejor lugar para vivir?</a:t>
            </a:r>
          </a:p>
        </c:rich>
      </c:tx>
      <c:layout>
        <c:manualLayout>
          <c:xMode val="edge"/>
          <c:yMode val="edge"/>
          <c:x val="0.108196788473886"/>
          <c:y val="0.027261160976532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621468926553673"/>
          <c:y val="0.205128205128205"/>
          <c:w val="0.898305084745761"/>
          <c:h val="0.5769230769230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Gráficas!$B$3157:$B$3160</c:f>
              <c:strCache>
                <c:ptCount val="4"/>
                <c:pt idx="0">
                  <c:v>Mucho</c:v>
                </c:pt>
                <c:pt idx="1">
                  <c:v>Algo</c:v>
                </c:pt>
                <c:pt idx="2">
                  <c:v>Poco</c:v>
                </c:pt>
                <c:pt idx="3">
                  <c:v>Nada</c:v>
                </c:pt>
              </c:strCache>
            </c:strRef>
          </c:cat>
          <c:val>
            <c:numRef>
              <c:f>Gráficas!$C$3157:$C$3160</c:f>
              <c:numCache>
                <c:formatCode>0</c:formatCode>
                <c:ptCount val="4"/>
                <c:pt idx="0">
                  <c:v>17.78523489932874</c:v>
                </c:pt>
                <c:pt idx="1">
                  <c:v>34.36241610738249</c:v>
                </c:pt>
                <c:pt idx="2">
                  <c:v>31.74496644295303</c:v>
                </c:pt>
                <c:pt idx="3">
                  <c:v>10.26845637583896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11399992"/>
        <c:axId val="712006456"/>
      </c:barChart>
      <c:catAx>
        <c:axId val="711399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120064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1200645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711399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D09C8-7B20-4275-85F8-C7C31E5FD2C7}" type="datetimeFigureOut">
              <a:rPr lang="es-MX" smtClean="0"/>
              <a:pPr/>
              <a:t>10/21/11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DC957-898C-442D-9B5D-CA5EFF2B4F09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416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Se quitaron las opciones no sabe de ambas preguntas:</a:t>
            </a:r>
          </a:p>
          <a:p>
            <a:r>
              <a:rPr lang="es-MX" dirty="0" smtClean="0"/>
              <a:t>1- </a:t>
            </a:r>
            <a:r>
              <a:rPr lang="es-MX" dirty="0" err="1" smtClean="0"/>
              <a:t>Chih</a:t>
            </a:r>
            <a:r>
              <a:rPr lang="es-MX" dirty="0" smtClean="0"/>
              <a:t>.</a:t>
            </a:r>
            <a:r>
              <a:rPr lang="es-MX" baseline="0" dirty="0" smtClean="0"/>
              <a:t> 2%  </a:t>
            </a:r>
            <a:r>
              <a:rPr lang="es-MX" baseline="0" dirty="0" err="1" smtClean="0"/>
              <a:t>Nal</a:t>
            </a:r>
            <a:r>
              <a:rPr lang="es-MX" baseline="0" dirty="0" smtClean="0"/>
              <a:t>. 5%</a:t>
            </a:r>
          </a:p>
          <a:p>
            <a:r>
              <a:rPr lang="es-MX" baseline="0" dirty="0" smtClean="0"/>
              <a:t>2- </a:t>
            </a:r>
            <a:r>
              <a:rPr lang="es-MX" baseline="0" dirty="0" err="1" smtClean="0"/>
              <a:t>Chih</a:t>
            </a:r>
            <a:r>
              <a:rPr lang="es-MX" baseline="0" dirty="0" smtClean="0"/>
              <a:t>. 8%  </a:t>
            </a:r>
            <a:r>
              <a:rPr lang="es-MX" baseline="0" dirty="0" err="1" smtClean="0"/>
              <a:t>Nal</a:t>
            </a:r>
            <a:r>
              <a:rPr lang="es-MX" baseline="0" dirty="0" smtClean="0"/>
              <a:t>. 6%</a:t>
            </a:r>
          </a:p>
          <a:p>
            <a:endParaRPr lang="es-MX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Use 2011 data</a:t>
            </a:r>
            <a:r>
              <a:rPr lang="es-ES" baseline="0" dirty="0" smtClean="0"/>
              <a:t> and CHI </a:t>
            </a:r>
            <a:r>
              <a:rPr lang="es-ES" baseline="0" dirty="0" err="1" smtClean="0"/>
              <a:t>population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form</a:t>
            </a:r>
            <a:r>
              <a:rPr lang="es-ES" baseline="0" dirty="0" smtClean="0"/>
              <a:t> 2010: 3.406.465 </a:t>
            </a:r>
            <a:r>
              <a:rPr lang="es-ES" baseline="0" dirty="0" err="1" smtClean="0"/>
              <a:t>inhabiants</a:t>
            </a:r>
            <a:r>
              <a:rPr lang="es-ES" baseline="0" dirty="0" smtClean="0"/>
              <a:t>, INEGI</a:t>
            </a:r>
          </a:p>
          <a:p>
            <a:r>
              <a:rPr lang="es-ES" baseline="0" dirty="0" smtClean="0"/>
              <a:t>2011 data?? DA CHI 229, Nacional 5,318 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Cluni</a:t>
            </a:r>
            <a:r>
              <a:rPr lang="es-ES" baseline="0" dirty="0" smtClean="0"/>
              <a:t>  487, Nacional 15,028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DCE7B-829C-4F5E-9057-082E87E85309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dirty="0" smtClean="0"/>
              <a:t>Diez donatarias con mayores montos de donativos otorgados en 2007, orden descendente.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BCAB19-FA64-4FC0-973C-A6BBD4F823E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BCAB19-FA64-4FC0-973C-A6BBD4F823E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s-MX" dirty="0" smtClean="0">
                <a:latin typeface="Century" pitchFamily="18" charset="0"/>
              </a:rPr>
              <a:t>El </a:t>
            </a:r>
            <a:r>
              <a:rPr lang="es-MX" b="1" dirty="0" smtClean="0">
                <a:latin typeface="Century" pitchFamily="18" charset="0"/>
              </a:rPr>
              <a:t>promedio nacional de donaciones</a:t>
            </a:r>
            <a:r>
              <a:rPr lang="es-MX" dirty="0" smtClean="0">
                <a:latin typeface="Century" pitchFamily="18" charset="0"/>
              </a:rPr>
              <a:t>: 7, 726 (la mayoría de los estados están por debajo del mismo).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MX" dirty="0" smtClean="0">
                <a:latin typeface="Century" pitchFamily="18" charset="0"/>
              </a:rPr>
              <a:t>El mayor número de organizaciones recibe entre </a:t>
            </a:r>
            <a:r>
              <a:rPr lang="es-MX" b="1" dirty="0" smtClean="0">
                <a:latin typeface="Century" pitchFamily="18" charset="0"/>
              </a:rPr>
              <a:t>uno y 500 mil pesos</a:t>
            </a:r>
            <a:r>
              <a:rPr lang="es-MX" dirty="0" smtClean="0">
                <a:latin typeface="Century" pitchFamily="18" charset="0"/>
              </a:rPr>
              <a:t>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MX" dirty="0" smtClean="0">
                <a:latin typeface="Century" pitchFamily="18" charset="0"/>
              </a:rPr>
              <a:t>Sólo 7% de las DA concentra 63 % de los donativos en efectivo.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MX" dirty="0" smtClean="0">
                <a:latin typeface="Century" pitchFamily="18" charset="0"/>
              </a:rPr>
              <a:t>Este 63% tiene un rango de donativos recibidos mayor a diez millones de pesos</a:t>
            </a:r>
            <a:r>
              <a:rPr lang="es-MX" i="1" dirty="0" smtClean="0"/>
              <a:t>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DCE7B-829C-4F5E-9057-082E87E85309}" type="slidenum">
              <a:rPr lang="es-MX" smtClean="0"/>
              <a:pPr/>
              <a:t>31</a:t>
            </a:fld>
            <a:endParaRPr lang="es-MX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DCE7B-829C-4F5E-9057-082E87E85309}" type="slidenum">
              <a:rPr lang="es-MX" smtClean="0"/>
              <a:pPr/>
              <a:t>34</a:t>
            </a:fld>
            <a:endParaRPr lang="es-MX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DCE7B-829C-4F5E-9057-082E87E85309}" type="slidenum">
              <a:rPr lang="es-MX" smtClean="0"/>
              <a:pPr/>
              <a:t>35</a:t>
            </a:fld>
            <a:endParaRPr lang="es-MX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36</a:t>
            </a:fld>
            <a:endParaRPr lang="es-MX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37</a:t>
            </a:fld>
            <a:endParaRPr lang="es-MX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38</a:t>
            </a:fld>
            <a:endParaRPr lang="es-MX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Protección civil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Chih. 3%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Nal.1%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Organizaciones relacionadas con la salud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Chih.3%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 b="1">
                <a:latin typeface="Calibri" charset="0"/>
              </a:rPr>
              <a:t>Nal.4%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Ecologista/ Protección a animales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Chih.2%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Nal.2%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Grupos discapacitados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Chih.2%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Nal.1%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Deportivas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Chih.2%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Nal.2%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Actividades culturales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Chih.2%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Nal.1%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Derechos humanos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Chih.1%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Nal.1%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Actividades partidistas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Chih.1%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 b="1">
                <a:latin typeface="Calibri" charset="0"/>
              </a:rPr>
              <a:t>Nal.4%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Trabajo o profesional (médicos, ingenieros, contadores, etc.)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Chih.1%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Nal.1%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Actividades no partidistas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Chih.0%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Nal.1%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Productores / Ejidatarios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Chih.0%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000">
                <a:latin typeface="Calibri" charset="0"/>
              </a:rPr>
              <a:t>Nal.1%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s-ES" sz="1000">
              <a:latin typeface="Arial" charset="0"/>
              <a:cs typeface="Times New Roman" charset="0"/>
            </a:endParaRPr>
          </a:p>
        </p:txBody>
      </p:sp>
      <p:sp>
        <p:nvSpPr>
          <p:cNvPr id="245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60EB52-0707-5B4B-8CCB-D15673E2F4C5}" type="slidenum">
              <a:rPr lang="es-MX" sz="1200">
                <a:latin typeface="Calibri" charset="0"/>
              </a:rPr>
              <a:pPr eaLnBrk="1" hangingPunct="1"/>
              <a:t>39</a:t>
            </a:fld>
            <a:endParaRPr lang="es-MX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47</a:t>
            </a:fld>
            <a:endParaRPr lang="es-MX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48</a:t>
            </a:fld>
            <a:endParaRPr lang="es-MX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53</a:t>
            </a:fld>
            <a:endParaRPr lang="es-MX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54</a:t>
            </a:fld>
            <a:endParaRPr lang="es-MX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Existencia de un pequeño tercer sector para un país que se jacta de ser la doceava economía del mundo. </a:t>
            </a:r>
            <a:r>
              <a:rPr lang="es-ES" dirty="0" smtClean="0"/>
              <a:t>Únicamente el 0.4% de la Población Económicamente Activa (PEA) es parte de la fuerza laboral del sector no lucrativo. 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did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quick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check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publication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changed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info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had</a:t>
            </a:r>
            <a:r>
              <a:rPr lang="es-ES" baseline="0" dirty="0" smtClean="0"/>
              <a:t> so in </a:t>
            </a:r>
            <a:r>
              <a:rPr lang="es-ES" baseline="0" dirty="0" err="1" smtClean="0"/>
              <a:t>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info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2010! </a:t>
            </a:r>
            <a:r>
              <a:rPr lang="es-ES" baseline="0" dirty="0" smtClean="0">
                <a:sym typeface="Wingdings" pitchFamily="2" charset="2"/>
              </a:rPr>
              <a:t>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957-898C-442D-9B5D-CA5EFF2B4F09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E642-9D3F-410F-953A-E3DEC72B4D50}" type="datetimeFigureOut">
              <a:rPr lang="es-MX" smtClean="0"/>
              <a:pPr/>
              <a:t>10/21/11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FBE8-32AC-41B2-A2B6-3DAE513AB44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E642-9D3F-410F-953A-E3DEC72B4D50}" type="datetimeFigureOut">
              <a:rPr lang="es-MX" smtClean="0"/>
              <a:pPr/>
              <a:t>10/21/11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FBE8-32AC-41B2-A2B6-3DAE513AB44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E642-9D3F-410F-953A-E3DEC72B4D50}" type="datetimeFigureOut">
              <a:rPr lang="es-MX" smtClean="0"/>
              <a:pPr/>
              <a:t>10/21/11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FBE8-32AC-41B2-A2B6-3DAE513AB44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E642-9D3F-410F-953A-E3DEC72B4D50}" type="datetimeFigureOut">
              <a:rPr lang="es-MX" smtClean="0"/>
              <a:pPr/>
              <a:t>10/21/11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FBE8-32AC-41B2-A2B6-3DAE513AB44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E642-9D3F-410F-953A-E3DEC72B4D50}" type="datetimeFigureOut">
              <a:rPr lang="es-MX" smtClean="0"/>
              <a:pPr/>
              <a:t>10/21/11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FBE8-32AC-41B2-A2B6-3DAE513AB44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E642-9D3F-410F-953A-E3DEC72B4D50}" type="datetimeFigureOut">
              <a:rPr lang="es-MX" smtClean="0"/>
              <a:pPr/>
              <a:t>10/21/11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FBE8-32AC-41B2-A2B6-3DAE513AB44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E642-9D3F-410F-953A-E3DEC72B4D50}" type="datetimeFigureOut">
              <a:rPr lang="es-MX" smtClean="0"/>
              <a:pPr/>
              <a:t>10/21/11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FBE8-32AC-41B2-A2B6-3DAE513AB44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E642-9D3F-410F-953A-E3DEC72B4D50}" type="datetimeFigureOut">
              <a:rPr lang="es-MX" smtClean="0"/>
              <a:pPr/>
              <a:t>10/21/11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FBE8-32AC-41B2-A2B6-3DAE513AB44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E642-9D3F-410F-953A-E3DEC72B4D50}" type="datetimeFigureOut">
              <a:rPr lang="es-MX" smtClean="0"/>
              <a:pPr/>
              <a:t>10/21/11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FBE8-32AC-41B2-A2B6-3DAE513AB44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E642-9D3F-410F-953A-E3DEC72B4D50}" type="datetimeFigureOut">
              <a:rPr lang="es-MX" smtClean="0"/>
              <a:pPr/>
              <a:t>10/21/11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FBE8-32AC-41B2-A2B6-3DAE513AB44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E642-9D3F-410F-953A-E3DEC72B4D50}" type="datetimeFigureOut">
              <a:rPr lang="es-MX" smtClean="0"/>
              <a:pPr/>
              <a:t>10/21/11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FBE8-32AC-41B2-A2B6-3DAE513AB44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5E642-9D3F-410F-953A-E3DEC72B4D50}" type="datetimeFigureOut">
              <a:rPr lang="es-MX" smtClean="0"/>
              <a:pPr/>
              <a:t>10/21/11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8FBE8-32AC-41B2-A2B6-3DAE513AB44A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hyperlink" Target="http://www.sat.gob.mx/sitio_internet/servicios/donatarias/autorizadas/default.asp" TargetMode="External"/><Relationship Id="rId5" Type="http://schemas.openxmlformats.org/officeDocument/2006/relationships/hyperlink" Target="http://www.corresponsabilidad.gob.mx/" TargetMode="External"/><Relationship Id="rId6" Type="http://schemas.openxmlformats.org/officeDocument/2006/relationships/hyperlink" Target="http://cemefi.org/directorio/buscasl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.gob.mx/sitio_internet/servicios/donatarias/autorizadas/default.asp" TargetMode="Externa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cp.gob.mx/INGRESOS/Paginas/ReporteDonatarias.aspx" TargetMode="External"/><Relationship Id="rId4" Type="http://schemas.openxmlformats.org/officeDocument/2006/relationships/hyperlink" Target="http://www.corresponsabilidad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hyperlink" Target="http://www.shcp.gob.mx/INGRESOS/Paginas/ReporteDonatarias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hyperlink" Target="http://www.shcp.gob.mx/INGRESOS/Paginas/ReporteDonatarias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imgres?imgurl=http://www.educima.com/colecta-de-dinero-t14753.jpg&amp;imgrefurl=http://www.educima.com/dibujo-para-colorear-colecta-de-dinero-i14753.html&amp;usg=__2v9FCUHc90cJoeuU7aiSlhHXfM8=&amp;h=750&amp;w=531&amp;sz=76&amp;hl=es&amp;start=1&amp;zoom=1&amp;itbs=1&amp;tbnid=-bPtC8mvIVD9RM:&amp;tbnh=141&amp;tbnw=100&amp;prev=/images?q=colecta&amp;hl=es&amp;safe=off&amp;gbv=2&amp;biw=1259&amp;bih=599&amp;tbs=isch:1" TargetMode="External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3.xls"/><Relationship Id="rId4" Type="http://schemas.openxmlformats.org/officeDocument/2006/relationships/image" Target="../media/image2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4.xls"/><Relationship Id="rId4" Type="http://schemas.openxmlformats.org/officeDocument/2006/relationships/image" Target="../media/image3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chart" Target="../charts/char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layton@itam.mx" TargetMode="External"/><Relationship Id="rId4" Type="http://schemas.openxmlformats.org/officeDocument/2006/relationships/hyperlink" Target="http://www.filantropia-itam.mx/" TargetMode="External"/><Relationship Id="rId5" Type="http://schemas.openxmlformats.org/officeDocument/2006/relationships/hyperlink" Target="http://www.enafi.itam.mx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ndafiscalsociedadcivil.org/files/FiscalAgenda.pdf" TargetMode="External"/><Relationship Id="rId4" Type="http://schemas.openxmlformats.org/officeDocument/2006/relationships/hyperlink" Target="http://www.alternativasociales.org/esp/diagnostico_filantropia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irs.gov/taxstats/charitablestats/article/0,,id=97186,00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5/Blind_monks_examining_an_elephant.jpg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4824536" cy="237626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551866"/>
                </a:solidFill>
                <a:latin typeface="Calibri" pitchFamily="34" charset="0"/>
              </a:rPr>
              <a:t/>
            </a:r>
            <a:br>
              <a:rPr lang="en-US" sz="4000" b="1" dirty="0" smtClean="0">
                <a:solidFill>
                  <a:srgbClr val="551866"/>
                </a:solidFill>
                <a:latin typeface="Calibri" pitchFamily="34" charset="0"/>
              </a:rPr>
            </a:br>
            <a:r>
              <a:rPr lang="en-US" sz="4000" b="1" dirty="0" smtClean="0">
                <a:solidFill>
                  <a:srgbClr val="551866"/>
                </a:solidFill>
                <a:latin typeface="Calibri" pitchFamily="34" charset="0"/>
              </a:rPr>
              <a:t>Un </a:t>
            </a:r>
            <a:r>
              <a:rPr lang="en-US" sz="4000" b="1" dirty="0" err="1" smtClean="0">
                <a:solidFill>
                  <a:srgbClr val="551866"/>
                </a:solidFill>
                <a:latin typeface="Calibri" pitchFamily="34" charset="0"/>
              </a:rPr>
              <a:t>ambiente</a:t>
            </a:r>
            <a:r>
              <a:rPr lang="en-US" sz="4000" b="1" dirty="0" smtClean="0">
                <a:solidFill>
                  <a:srgbClr val="551866"/>
                </a:solidFill>
                <a:latin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551866"/>
                </a:solidFill>
                <a:latin typeface="Calibri" pitchFamily="34" charset="0"/>
              </a:rPr>
              <a:t>propicio</a:t>
            </a:r>
            <a:r>
              <a:rPr lang="en-US" sz="4000" b="1" dirty="0" smtClean="0">
                <a:solidFill>
                  <a:srgbClr val="551866"/>
                </a:solidFill>
                <a:latin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551866"/>
                </a:solidFill>
                <a:latin typeface="Calibri" pitchFamily="34" charset="0"/>
              </a:rPr>
              <a:t>para</a:t>
            </a:r>
            <a:r>
              <a:rPr lang="en-US" sz="4000" b="1" dirty="0" smtClean="0">
                <a:solidFill>
                  <a:srgbClr val="551866"/>
                </a:solidFill>
                <a:latin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551866"/>
                </a:solidFill>
                <a:latin typeface="Calibri" pitchFamily="34" charset="0"/>
              </a:rPr>
              <a:t>las</a:t>
            </a:r>
            <a:r>
              <a:rPr lang="en-US" sz="4000" b="1" dirty="0" smtClean="0">
                <a:solidFill>
                  <a:srgbClr val="551866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551866"/>
                </a:solidFill>
                <a:latin typeface="Calibri" pitchFamily="34" charset="0"/>
              </a:rPr>
              <a:t>o</a:t>
            </a:r>
            <a:r>
              <a:rPr lang="en-US" sz="4000" b="1" dirty="0" err="1" smtClean="0">
                <a:solidFill>
                  <a:srgbClr val="551866"/>
                </a:solidFill>
                <a:latin typeface="Calibri" pitchFamily="34" charset="0"/>
              </a:rPr>
              <a:t>rganizaciones</a:t>
            </a:r>
            <a:r>
              <a:rPr lang="en-US" sz="4000" b="1" dirty="0" smtClean="0">
                <a:solidFill>
                  <a:srgbClr val="551866"/>
                </a:solidFill>
                <a:latin typeface="Calibri" pitchFamily="34" charset="0"/>
              </a:rPr>
              <a:t> de la </a:t>
            </a:r>
            <a:r>
              <a:rPr lang="en-US" sz="4000" b="1" dirty="0" err="1" smtClean="0">
                <a:solidFill>
                  <a:srgbClr val="551866"/>
                </a:solidFill>
                <a:latin typeface="Calibri" pitchFamily="34" charset="0"/>
              </a:rPr>
              <a:t>sociedad</a:t>
            </a:r>
            <a:r>
              <a:rPr lang="en-US" sz="4000" b="1" dirty="0" smtClean="0">
                <a:solidFill>
                  <a:srgbClr val="551866"/>
                </a:solidFill>
                <a:latin typeface="Calibri" pitchFamily="34" charset="0"/>
              </a:rPr>
              <a:t> civil</a:t>
            </a:r>
            <a:endParaRPr lang="es-MX" sz="4000" dirty="0">
              <a:solidFill>
                <a:srgbClr val="5518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424936" cy="1728192"/>
          </a:xfrm>
        </p:spPr>
        <p:txBody>
          <a:bodyPr>
            <a:noAutofit/>
          </a:bodyPr>
          <a:lstStyle/>
          <a:p>
            <a:endParaRPr lang="es-MX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s-MX" sz="2600" dirty="0">
                <a:solidFill>
                  <a:schemeClr val="tx1"/>
                </a:solidFill>
              </a:rPr>
              <a:t>XII Encuentro de las Organizaciones de la Sociedad Civil</a:t>
            </a:r>
          </a:p>
          <a:p>
            <a:pPr>
              <a:spcBef>
                <a:spcPts val="0"/>
              </a:spcBef>
            </a:pPr>
            <a:r>
              <a:rPr lang="es-MX" sz="2600" dirty="0" smtClean="0">
                <a:solidFill>
                  <a:schemeClr val="tx1"/>
                </a:solidFill>
              </a:rPr>
              <a:t>20-21 de octubre de 2011</a:t>
            </a:r>
          </a:p>
          <a:p>
            <a:pPr>
              <a:spcBef>
                <a:spcPts val="0"/>
              </a:spcBef>
            </a:pPr>
            <a:r>
              <a:rPr lang="es-MX" sz="2600" dirty="0">
                <a:solidFill>
                  <a:schemeClr val="tx1"/>
                </a:solidFill>
              </a:rPr>
              <a:t>Ciudad Juárez, </a:t>
            </a:r>
            <a:r>
              <a:rPr lang="es-MX" sz="2600" dirty="0" smtClean="0">
                <a:solidFill>
                  <a:schemeClr val="tx1"/>
                </a:solidFill>
              </a:rPr>
              <a:t>Chihuahua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27584" y="3429000"/>
            <a:ext cx="7596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Michael D. Layton </a:t>
            </a:r>
            <a:br>
              <a:rPr lang="en-US" sz="2400" dirty="0"/>
            </a:br>
            <a:r>
              <a:rPr lang="en-US" sz="2400" dirty="0" err="1"/>
              <a:t>Proyecto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Filantropía</a:t>
            </a:r>
            <a:r>
              <a:rPr lang="en-US" sz="2400" dirty="0"/>
              <a:t> y Sociedad Civil (PFSC)</a:t>
            </a:r>
            <a:br>
              <a:rPr lang="en-US" sz="2400" dirty="0"/>
            </a:br>
            <a:r>
              <a:rPr lang="en-US" sz="2400" dirty="0" smtClean="0"/>
              <a:t>ITAM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52525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Marco Legal que empodere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Marco Fiscal que provea incentivos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Sistema de Rendición de Cuentas que construya confianza en las OSC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Capacidad Institucional</a:t>
            </a:r>
          </a:p>
          <a:p>
            <a:pPr marL="609600" indent="-609600">
              <a:buNone/>
            </a:pPr>
            <a:r>
              <a:rPr lang="es-MX" dirty="0" smtClean="0"/>
              <a:t>5.  Disponibilidad de Recursos</a:t>
            </a:r>
            <a:endParaRPr lang="en-US" i="1" dirty="0" smtClean="0"/>
          </a:p>
          <a:p>
            <a:pPr marL="609600" indent="-609600">
              <a:buNone/>
            </a:pPr>
            <a:r>
              <a:rPr lang="en-US" dirty="0" smtClean="0"/>
              <a:t>6. 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ultura</a:t>
            </a:r>
            <a:r>
              <a:rPr lang="en-US" dirty="0" smtClean="0"/>
              <a:t> de </a:t>
            </a:r>
            <a:r>
              <a:rPr lang="en-US" dirty="0" err="1" smtClean="0"/>
              <a:t>Participación</a:t>
            </a:r>
            <a:r>
              <a:rPr lang="en-US" dirty="0" smtClean="0"/>
              <a:t> 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MX" dirty="0" smtClean="0"/>
          </a:p>
          <a:p>
            <a:pPr>
              <a:buNone/>
            </a:pPr>
            <a:endParaRPr lang="es-MX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35280" cy="1143000"/>
          </a:xfrm>
        </p:spPr>
        <p:txBody>
          <a:bodyPr>
            <a:noAutofit/>
          </a:bodyPr>
          <a:lstStyle/>
          <a:p>
            <a:r>
              <a:rPr lang="es-MX" sz="3800" dirty="0" smtClean="0">
                <a:solidFill>
                  <a:schemeClr val="accent2"/>
                </a:solidFill>
              </a:rPr>
              <a:t>El diagnostico: </a:t>
            </a:r>
            <a:br>
              <a:rPr lang="es-MX" sz="3800" dirty="0" smtClean="0">
                <a:solidFill>
                  <a:schemeClr val="accent2"/>
                </a:solidFill>
              </a:rPr>
            </a:br>
            <a:r>
              <a:rPr lang="es-MX" sz="3800" dirty="0" smtClean="0">
                <a:solidFill>
                  <a:schemeClr val="accent2"/>
                </a:solidFill>
              </a:rPr>
              <a:t>falta un ambiente propicio</a:t>
            </a:r>
            <a:endParaRPr lang="es-MX" sz="3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Fuentes de Información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268663"/>
          </a:xfrm>
          <a:ln>
            <a:solidFill>
              <a:srgbClr val="800000"/>
            </a:solidFill>
          </a:ln>
        </p:spPr>
        <p:txBody>
          <a:bodyPr>
            <a:normAutofit fontScale="92500" lnSpcReduction="10000"/>
          </a:bodyPr>
          <a:lstStyle/>
          <a:p>
            <a:pPr marL="609600" indent="-609600">
              <a:buFont typeface="Arial" charset="0"/>
              <a:buAutoNum type="arabicPeriod"/>
            </a:pPr>
            <a:r>
              <a:rPr lang="es-ES" sz="3600" dirty="0" smtClean="0"/>
              <a:t>Servicio de Administración Tributaria / SHCP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" sz="3600" dirty="0" smtClean="0"/>
              <a:t>Diagnostico de Filantropía Corporativa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" sz="3600" dirty="0" smtClean="0"/>
              <a:t>Encuesta Nacional sobre Filantropía y Sociedad Civil (ENAFI)</a:t>
            </a:r>
          </a:p>
          <a:p>
            <a:pPr marL="609600" indent="-609600">
              <a:buFont typeface="Arial" charset="0"/>
              <a:buNone/>
            </a:pPr>
            <a:endParaRPr lang="es-ES" sz="3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3514402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accent2"/>
                </a:solidFill>
              </a:rPr>
              <a:t>II. EVIDENCIAS DE LA FALTA DE UN AMBIENTE PROPICIO PARA EL DESARROLLO DE LAS OSC</a:t>
            </a:r>
            <a:endParaRPr lang="es-MX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1. ¿Un Marco Legal </a:t>
            </a:r>
            <a:r>
              <a:rPr lang="en-US" sz="3600" dirty="0" err="1" smtClean="0">
                <a:solidFill>
                  <a:schemeClr val="accent2"/>
                </a:solidFill>
              </a:rPr>
              <a:t>que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Empodere</a:t>
            </a:r>
            <a:r>
              <a:rPr lang="en-US" sz="3600" dirty="0" smtClean="0">
                <a:solidFill>
                  <a:schemeClr val="accent2"/>
                </a:solidFill>
              </a:rPr>
              <a:t>?</a:t>
            </a:r>
            <a:endParaRPr lang="es-MX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24" y="1268760"/>
            <a:ext cx="8971532" cy="501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34925" y="6165850"/>
            <a:ext cx="81375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/>
              <a:t>Fuente:</a:t>
            </a:r>
            <a:r>
              <a:rPr lang="en-US" sz="1400" dirty="0"/>
              <a:t>Lester M. </a:t>
            </a:r>
            <a:r>
              <a:rPr lang="en-US" sz="1400" dirty="0" err="1"/>
              <a:t>Salamon</a:t>
            </a:r>
            <a:r>
              <a:rPr lang="en-US" sz="1400" dirty="0"/>
              <a:t> and Stefan </a:t>
            </a:r>
            <a:r>
              <a:rPr lang="en-US" sz="1400" dirty="0" err="1"/>
              <a:t>Toepler</a:t>
            </a:r>
            <a:r>
              <a:rPr lang="en-US" sz="1400" dirty="0"/>
              <a:t>, 2000.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12160" y="5229200"/>
            <a:ext cx="1080120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19113" y="1679575"/>
          <a:ext cx="7688262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5517232"/>
            <a:ext cx="813752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000" dirty="0">
                <a:solidFill>
                  <a:srgbClr val="4D4D4D"/>
                </a:solidFill>
              </a:rPr>
              <a:t>Fuente: </a:t>
            </a:r>
          </a:p>
          <a:p>
            <a:r>
              <a:rPr lang="es-ES" sz="1000" dirty="0">
                <a:solidFill>
                  <a:srgbClr val="4D4D4D"/>
                </a:solidFill>
              </a:rPr>
              <a:t>SAT, “Directorio de Donatarias Autorizadas”. </a:t>
            </a:r>
            <a:r>
              <a:rPr lang="es-ES" sz="1000" dirty="0">
                <a:solidFill>
                  <a:srgbClr val="4D4D4D"/>
                </a:solidFill>
                <a:hlinkClick r:id="rId4"/>
              </a:rPr>
              <a:t>http://www.sat.gob.mx/sitio_internet/servicios/donatarias/autorizadas/default.asp</a:t>
            </a:r>
            <a:r>
              <a:rPr lang="es-ES" sz="1000" dirty="0">
                <a:solidFill>
                  <a:srgbClr val="4D4D4D"/>
                </a:solidFill>
              </a:rPr>
              <a:t> (consultado el 30 de agosto de 2009).</a:t>
            </a:r>
          </a:p>
          <a:p>
            <a:r>
              <a:rPr lang="es-MX" sz="1000" dirty="0" err="1">
                <a:solidFill>
                  <a:srgbClr val="4D4D4D"/>
                </a:solidFill>
              </a:rPr>
              <a:t>Indesol</a:t>
            </a:r>
            <a:r>
              <a:rPr lang="es-MX" sz="1000" dirty="0">
                <a:solidFill>
                  <a:srgbClr val="4D4D4D"/>
                </a:solidFill>
              </a:rPr>
              <a:t>, “Registro Federal de Organizaciones de la Sociedad Civil: directorio de organizaciones”. </a:t>
            </a:r>
            <a:r>
              <a:rPr lang="es-MX" sz="1000" dirty="0">
                <a:solidFill>
                  <a:srgbClr val="4D4D4D"/>
                </a:solidFill>
                <a:hlinkClick r:id="rId5"/>
              </a:rPr>
              <a:t>www.corresponsabilidad.gob.mx</a:t>
            </a:r>
            <a:r>
              <a:rPr lang="es-MX" sz="1000" dirty="0">
                <a:solidFill>
                  <a:srgbClr val="4D4D4D"/>
                </a:solidFill>
              </a:rPr>
              <a:t> (consultado el 21 de agosto de 2009).</a:t>
            </a:r>
          </a:p>
          <a:p>
            <a:r>
              <a:rPr lang="es-MX" sz="1000" dirty="0">
                <a:solidFill>
                  <a:srgbClr val="4D4D4D"/>
                </a:solidFill>
              </a:rPr>
              <a:t>CEMEFI, “Directorio de Organizaciones “, </a:t>
            </a:r>
            <a:r>
              <a:rPr lang="es-ES" sz="1200" dirty="0">
                <a:solidFill>
                  <a:srgbClr val="4D4D4D"/>
                </a:solidFill>
                <a:hlinkClick r:id="rId6"/>
              </a:rPr>
              <a:t>http://cemefi.org/directorio/buscasl.php</a:t>
            </a:r>
            <a:r>
              <a:rPr lang="es-ES" sz="1200" dirty="0">
                <a:solidFill>
                  <a:srgbClr val="4D4D4D"/>
                </a:solidFill>
              </a:rPr>
              <a:t> (consultado el 11 de noviembre de 2009)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1. ¿Un Marco Legal </a:t>
            </a:r>
            <a:r>
              <a:rPr lang="en-US" dirty="0" err="1" smtClean="0">
                <a:solidFill>
                  <a:schemeClr val="accent2"/>
                </a:solidFill>
              </a:rPr>
              <a:t>que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Empodere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endParaRPr lang="es-MX" dirty="0">
              <a:solidFill>
                <a:schemeClr val="accent2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es-MX" dirty="0" smtClean="0">
                <a:solidFill>
                  <a:schemeClr val="accent2"/>
                </a:solidFill>
              </a:rPr>
              <a:t>1. Un Marco Legal que NO Empodera</a:t>
            </a:r>
            <a:endParaRPr lang="es-MX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es-MX" sz="2800" dirty="0" smtClean="0"/>
              <a:t>Aún cuando México tiene un alto índice de favorabilidad, la realidad es un marco </a:t>
            </a:r>
            <a:r>
              <a:rPr lang="es-MX" sz="2800" dirty="0" smtClean="0"/>
              <a:t>leg</a:t>
            </a:r>
            <a:r>
              <a:rPr lang="es-MX" sz="2800" dirty="0" smtClean="0"/>
              <a:t>al </a:t>
            </a:r>
            <a:r>
              <a:rPr lang="es-MX" sz="2800" dirty="0" smtClean="0"/>
              <a:t>que obstaculiza a las organizaciones. </a:t>
            </a:r>
            <a:endParaRPr lang="es-MX" sz="2800" dirty="0"/>
          </a:p>
        </p:txBody>
      </p:sp>
      <p:pic>
        <p:nvPicPr>
          <p:cNvPr id="14338" name="Picture 2" descr="http://www.indiciumsolutions.com.mx/e-factura/marco_legal/imgs/d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84984"/>
            <a:ext cx="2133600" cy="3324225"/>
          </a:xfrm>
          <a:prstGeom prst="rect">
            <a:avLst/>
          </a:prstGeom>
          <a:noFill/>
        </p:spPr>
      </p:pic>
      <p:pic>
        <p:nvPicPr>
          <p:cNvPr id="14340" name="Picture 4" descr="http://www.magnos.cl/word/wp-content/themes/magnos/swf/reglamentos.jpg"/>
          <p:cNvPicPr>
            <a:picLocks noChangeAspect="1" noChangeArrowheads="1"/>
          </p:cNvPicPr>
          <p:nvPr/>
        </p:nvPicPr>
        <p:blipFill>
          <a:blip r:embed="rId4" cstate="print"/>
          <a:srcRect r="-799" b="37631"/>
          <a:stretch>
            <a:fillRect/>
          </a:stretch>
        </p:blipFill>
        <p:spPr bwMode="auto">
          <a:xfrm>
            <a:off x="3131840" y="3861048"/>
            <a:ext cx="2880320" cy="2376264"/>
          </a:xfrm>
          <a:prstGeom prst="rect">
            <a:avLst/>
          </a:prstGeom>
          <a:noFill/>
        </p:spPr>
      </p:pic>
      <p:pic>
        <p:nvPicPr>
          <p:cNvPr id="14342" name="Picture 6" descr="http://www.veracruzanos.info/wp-content/uploads/2010/08/010903_vista_congreso1.jpg"/>
          <p:cNvPicPr>
            <a:picLocks noChangeAspect="1" noChangeArrowheads="1"/>
          </p:cNvPicPr>
          <p:nvPr/>
        </p:nvPicPr>
        <p:blipFill>
          <a:blip r:embed="rId5" cstate="print"/>
          <a:srcRect l="15865" t="6710" r="976" b="-649"/>
          <a:stretch>
            <a:fillRect/>
          </a:stretch>
        </p:blipFill>
        <p:spPr bwMode="auto">
          <a:xfrm>
            <a:off x="179512" y="3789040"/>
            <a:ext cx="3491880" cy="2666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pie de página"/>
          <p:cNvSpPr txBox="1">
            <a:spLocks noGrp="1"/>
          </p:cNvSpPr>
          <p:nvPr/>
        </p:nvSpPr>
        <p:spPr>
          <a:xfrm>
            <a:off x="179388" y="5876925"/>
            <a:ext cx="7993062" cy="577850"/>
          </a:xfrm>
          <a:prstGeom prst="rect">
            <a:avLst/>
          </a:prstGeom>
          <a:noFill/>
        </p:spPr>
        <p:txBody>
          <a:bodyPr anchor="ctr"/>
          <a:lstStyle/>
          <a:p>
            <a:r>
              <a:rPr lang="es-ES" sz="14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Fuente: SAT, “Directorio de Donatarias Autorizadas”. 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hlinkClick r:id="rId3"/>
              </a:rPr>
              <a:t>http://www.sat.gob.mx/sitio_internet/servicios/donatarias/autorizadas/default.asp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(consultado el 30 de agosto de 2009).</a:t>
            </a:r>
          </a:p>
        </p:txBody>
      </p:sp>
      <p:sp>
        <p:nvSpPr>
          <p:cNvPr id="175108" name="Rectangle 40"/>
          <p:cNvSpPr>
            <a:spLocks/>
          </p:cNvSpPr>
          <p:nvPr/>
        </p:nvSpPr>
        <p:spPr bwMode="auto">
          <a:xfrm>
            <a:off x="0" y="476672"/>
            <a:ext cx="8820472" cy="86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Calibri" pitchFamily="34" charset="0"/>
              </a:rPr>
              <a:t>2. ¿</a:t>
            </a:r>
            <a:r>
              <a:rPr lang="en-US" sz="3200" dirty="0" err="1" smtClean="0">
                <a:solidFill>
                  <a:schemeClr val="accent2"/>
                </a:solidFill>
                <a:latin typeface="Calibri" pitchFamily="34" charset="0"/>
              </a:rPr>
              <a:t>Una</a:t>
            </a:r>
            <a:r>
              <a:rPr lang="en-US" sz="32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Calibri" pitchFamily="34" charset="0"/>
              </a:rPr>
              <a:t>Estructura</a:t>
            </a:r>
            <a:r>
              <a:rPr lang="en-US" sz="3200" dirty="0" smtClean="0">
                <a:solidFill>
                  <a:schemeClr val="accent2"/>
                </a:solidFill>
                <a:latin typeface="Calibri" pitchFamily="34" charset="0"/>
              </a:rPr>
              <a:t> Fiscal </a:t>
            </a:r>
            <a:r>
              <a:rPr lang="en-US" sz="3200" dirty="0" err="1" smtClean="0">
                <a:solidFill>
                  <a:schemeClr val="accent2"/>
                </a:solidFill>
                <a:latin typeface="Calibri" pitchFamily="34" charset="0"/>
              </a:rPr>
              <a:t>que</a:t>
            </a:r>
            <a:r>
              <a:rPr lang="en-US" sz="32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Calibri" pitchFamily="34" charset="0"/>
              </a:rPr>
              <a:t>provea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Calibri" pitchFamily="34" charset="0"/>
              </a:rPr>
              <a:t>de </a:t>
            </a:r>
            <a:r>
              <a:rPr lang="en-US" sz="3200" dirty="0" err="1" smtClean="0">
                <a:solidFill>
                  <a:schemeClr val="accent2"/>
                </a:solidFill>
                <a:latin typeface="Calibri" pitchFamily="34" charset="0"/>
              </a:rPr>
              <a:t>incentivos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?</a:t>
            </a:r>
            <a:endParaRPr lang="es-ES" sz="3200" dirty="0">
              <a:solidFill>
                <a:schemeClr val="accent2"/>
              </a:solidFill>
              <a:latin typeface="Calibri" pitchFamily="34" charset="0"/>
            </a:endParaRPr>
          </a:p>
        </p:txBody>
      </p:sp>
      <p:graphicFrame>
        <p:nvGraphicFramePr>
          <p:cNvPr id="7" name="3 Gráfico"/>
          <p:cNvGraphicFramePr>
            <a:graphicFrameLocks/>
          </p:cNvGraphicFramePr>
          <p:nvPr/>
        </p:nvGraphicFramePr>
        <p:xfrm>
          <a:off x="395536" y="1340768"/>
          <a:ext cx="80648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2" descr="thumb_reforma_logo%5B1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2009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40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28012" cy="12954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</a:rPr>
              <a:t>2. ¿</a:t>
            </a:r>
            <a:r>
              <a:rPr lang="en-US" sz="2800" dirty="0" err="1" smtClean="0">
                <a:solidFill>
                  <a:schemeClr val="accent2"/>
                </a:solidFill>
              </a:rPr>
              <a:t>Una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Estructura</a:t>
            </a:r>
            <a:r>
              <a:rPr lang="en-US" sz="2800" dirty="0" smtClean="0">
                <a:solidFill>
                  <a:schemeClr val="accent2"/>
                </a:solidFill>
              </a:rPr>
              <a:t> Fiscal </a:t>
            </a:r>
            <a:r>
              <a:rPr lang="en-US" sz="2800" dirty="0" err="1" smtClean="0">
                <a:solidFill>
                  <a:schemeClr val="accent2"/>
                </a:solidFill>
              </a:rPr>
              <a:t>que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Provea</a:t>
            </a:r>
            <a:r>
              <a:rPr lang="en-US" sz="2800" dirty="0" smtClean="0">
                <a:solidFill>
                  <a:schemeClr val="accent2"/>
                </a:solidFill>
              </a:rPr>
              <a:t> de </a:t>
            </a:r>
            <a:r>
              <a:rPr lang="en-US" sz="2800" dirty="0" err="1" smtClean="0">
                <a:solidFill>
                  <a:schemeClr val="accent2"/>
                </a:solidFill>
              </a:rPr>
              <a:t>Incentivos</a:t>
            </a:r>
            <a:r>
              <a:rPr lang="en-US" sz="2800" dirty="0" smtClean="0">
                <a:solidFill>
                  <a:schemeClr val="accent2"/>
                </a:solidFill>
              </a:rPr>
              <a:t>?</a:t>
            </a:r>
            <a:endParaRPr lang="es-ES" sz="2800" dirty="0" smtClean="0">
              <a:solidFill>
                <a:schemeClr val="accent2"/>
              </a:solidFill>
            </a:endParaRPr>
          </a:p>
        </p:txBody>
      </p:sp>
      <p:sp>
        <p:nvSpPr>
          <p:cNvPr id="102404" name="Text Box 43"/>
          <p:cNvSpPr txBox="1">
            <a:spLocks noChangeArrowheads="1"/>
          </p:cNvSpPr>
          <p:nvPr/>
        </p:nvSpPr>
        <p:spPr bwMode="auto">
          <a:xfrm>
            <a:off x="899592" y="2492896"/>
            <a:ext cx="74882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5000" b="1" dirty="0">
                <a:latin typeface="Calibri" pitchFamily="34" charset="0"/>
              </a:rPr>
              <a:t>Golpea reforma altruismo</a:t>
            </a:r>
            <a:endParaRPr lang="es-ES" sz="5000" b="1" dirty="0">
              <a:latin typeface="Calibri" pitchFamily="34" charset="0"/>
            </a:endParaRPr>
          </a:p>
        </p:txBody>
      </p:sp>
      <p:pic>
        <p:nvPicPr>
          <p:cNvPr id="102405" name="Picture 46" descr="175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56992"/>
            <a:ext cx="403860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Rectangle 4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3212976"/>
            <a:ext cx="4038600" cy="33020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s-ES_tradnl" sz="2000" dirty="0" smtClean="0"/>
              <a:t>La ley del CETU no incluye a donativos como parte de sus 7 conceptos de deducibles para calcular la base de tributación del nuevo gravamen.</a:t>
            </a:r>
          </a:p>
          <a:p>
            <a:endParaRPr lang="es-ES_tradnl" sz="2000" dirty="0" smtClean="0"/>
          </a:p>
          <a:p>
            <a:pPr>
              <a:buFont typeface="Arial" charset="0"/>
              <a:buNone/>
            </a:pPr>
            <a:r>
              <a:rPr lang="es-ES_tradnl" sz="2000" dirty="0" smtClean="0"/>
              <a:t>	Ciudad de México 05 julio 2007 </a:t>
            </a:r>
            <a:br>
              <a:rPr lang="es-ES_tradnl" sz="2000" dirty="0" smtClean="0"/>
            </a:br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b="1" dirty="0" smtClean="0"/>
              <a:t>Por Grupo Reforma</a:t>
            </a:r>
            <a:r>
              <a:rPr lang="es-ES_tradnl" sz="2000" dirty="0" smtClean="0"/>
              <a:t/>
            </a:r>
            <a:br>
              <a:rPr lang="es-ES_tradnl" sz="2000" dirty="0" smtClean="0"/>
            </a:br>
            <a:endParaRPr lang="es-E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Imagen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6094" y="1916832"/>
            <a:ext cx="7376306" cy="4693342"/>
          </a:xfrm>
          <a:noFill/>
          <a:ln/>
        </p:spPr>
      </p:pic>
      <p:sp>
        <p:nvSpPr>
          <p:cNvPr id="104452" name="Text Box 39"/>
          <p:cNvSpPr txBox="1">
            <a:spLocks noChangeArrowheads="1"/>
          </p:cNvSpPr>
          <p:nvPr/>
        </p:nvSpPr>
        <p:spPr bwMode="auto">
          <a:xfrm>
            <a:off x="179388" y="6165850"/>
            <a:ext cx="705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4D4D4D"/>
                </a:solidFill>
              </a:rPr>
              <a:t>Fuente: </a:t>
            </a:r>
            <a:r>
              <a:rPr lang="es-MX">
                <a:solidFill>
                  <a:srgbClr val="4D4D4D"/>
                </a:solidFill>
              </a:rPr>
              <a:t>ENAFI 2008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786688" cy="11430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¿Le dieron algún Recibo Deducible de Impuestos por esta donación?</a:t>
            </a:r>
          </a:p>
        </p:txBody>
      </p:sp>
      <p:sp>
        <p:nvSpPr>
          <p:cNvPr id="5" name="Rectangle 40"/>
          <p:cNvSpPr txBox="1">
            <a:spLocks/>
          </p:cNvSpPr>
          <p:nvPr/>
        </p:nvSpPr>
        <p:spPr>
          <a:xfrm>
            <a:off x="323528" y="260648"/>
            <a:ext cx="8228012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Estructura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Fiscal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Provea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Incentivos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3 Título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043863" cy="1143000"/>
          </a:xfrm>
        </p:spPr>
        <p:txBody>
          <a:bodyPr>
            <a:normAutofit fontScale="90000"/>
          </a:bodyPr>
          <a:lstStyle/>
          <a:p>
            <a:r>
              <a:rPr lang="es-MX" sz="3600" dirty="0" smtClean="0">
                <a:solidFill>
                  <a:schemeClr val="accent2"/>
                </a:solidFill>
              </a:rPr>
              <a:t>2. La importancia de ser DA para empresas</a:t>
            </a:r>
          </a:p>
        </p:txBody>
      </p:sp>
      <p:sp>
        <p:nvSpPr>
          <p:cNvPr id="168963" name="1 Marcador de número de diapositiva"/>
          <p:cNvSpPr txBox="1">
            <a:spLocks noGrp="1"/>
          </p:cNvSpPr>
          <p:nvPr/>
        </p:nvSpPr>
        <p:spPr bwMode="auto">
          <a:xfrm>
            <a:off x="8604250" y="6381750"/>
            <a:ext cx="431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FA8EFF-6366-4F71-BE90-9F321A9B5790}" type="slidenum">
              <a:rPr lang="en-US" sz="1200" i="1">
                <a:latin typeface="Abadi MT Condensed Light" pitchFamily="34" charset="0"/>
              </a:rPr>
              <a:pPr algn="r"/>
              <a:t>19</a:t>
            </a:fld>
            <a:endParaRPr lang="en-US" sz="1200" i="1">
              <a:latin typeface="Abadi MT Condensed Light" pitchFamily="34" charset="0"/>
            </a:endParaRPr>
          </a:p>
        </p:txBody>
      </p:sp>
      <p:pic>
        <p:nvPicPr>
          <p:cNvPr id="1689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5538"/>
            <a:ext cx="86614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5" name="Text Box 39"/>
          <p:cNvSpPr txBox="1">
            <a:spLocks noChangeArrowheads="1"/>
          </p:cNvSpPr>
          <p:nvPr/>
        </p:nvSpPr>
        <p:spPr bwMode="auto">
          <a:xfrm>
            <a:off x="179388" y="6165850"/>
            <a:ext cx="7058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>
                <a:solidFill>
                  <a:srgbClr val="4D4D4D"/>
                </a:solidFill>
              </a:rPr>
              <a:t>Fuente: Carrillo Collard, Patricia, </a:t>
            </a:r>
            <a:r>
              <a:rPr lang="es-ES" sz="1200" i="1">
                <a:solidFill>
                  <a:srgbClr val="4D4D4D"/>
                </a:solidFill>
              </a:rPr>
              <a:t>et.al.</a:t>
            </a:r>
            <a:r>
              <a:rPr lang="es-ES" sz="1200">
                <a:solidFill>
                  <a:srgbClr val="4D4D4D"/>
                </a:solidFill>
              </a:rPr>
              <a:t> “Diagnóstico Sobre Filantropía Corporativa en México”, 2009</a:t>
            </a:r>
            <a:endParaRPr lang="en-US" sz="1200" i="1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2"/>
                </a:solidFill>
              </a:rPr>
              <a:t>ÍNDICE</a:t>
            </a:r>
            <a:endParaRPr lang="es-MX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72608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s-MX" dirty="0" smtClean="0"/>
              <a:t>Un pequeño tercer sector en México</a:t>
            </a:r>
          </a:p>
          <a:p>
            <a:pPr marL="514350" indent="-514350">
              <a:buFont typeface="+mj-lt"/>
              <a:buAutoNum type="romanUcPeriod"/>
            </a:pPr>
            <a:r>
              <a:rPr lang="es-MX" dirty="0" smtClean="0"/>
              <a:t>Evidencias de la falta de un ambiente propicio: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MX" dirty="0" smtClean="0"/>
              <a:t>Marco legal que no empodera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MX" dirty="0" smtClean="0"/>
              <a:t>Marco fiscal que no provee incentivos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MX" dirty="0" smtClean="0"/>
              <a:t>Sistema de rendición de cuentas que no genera confianza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MX" dirty="0" smtClean="0"/>
              <a:t>Falta de capacidad Institucional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MX" dirty="0" smtClean="0"/>
              <a:t>Disponibilidad de recursos limitada</a:t>
            </a:r>
          </a:p>
          <a:p>
            <a:pPr marL="571500" indent="-571500">
              <a:buFont typeface="+mj-lt"/>
              <a:buAutoNum type="romanUcPeriod"/>
            </a:pPr>
            <a:r>
              <a:rPr lang="es-MX" dirty="0" smtClean="0"/>
              <a:t>Otro factor: Falta de una  Cultura de participación</a:t>
            </a:r>
          </a:p>
          <a:p>
            <a:pPr marL="514350" indent="-514350">
              <a:buFont typeface="+mj-lt"/>
              <a:buAutoNum type="romanUcPeriod"/>
            </a:pPr>
            <a:r>
              <a:rPr lang="es-MX" dirty="0" smtClean="0"/>
              <a:t>¿Cómo las organizaciones pueden promover un ambiente propicio para ellas mismas?</a:t>
            </a:r>
          </a:p>
          <a:p>
            <a:pPr marL="514350" indent="-514350">
              <a:buFont typeface="+mj-lt"/>
              <a:buAutoNum type="romanUcPeriod"/>
            </a:pPr>
            <a:r>
              <a:rPr lang="es-MX" dirty="0" smtClean="0"/>
              <a:t>Referencias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2"/>
                </a:solidFill>
              </a:rPr>
              <a:t>2. En realidad es un Marco Fiscal que NO provee incentivos </a:t>
            </a:r>
            <a:endParaRPr lang="es-MX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es-MX" sz="2800" dirty="0" smtClean="0"/>
              <a:t>El sistema tributario es muy complicado y las organizaciones lo ven como una carga.</a:t>
            </a:r>
            <a:endParaRPr lang="es-MX" sz="2800" dirty="0"/>
          </a:p>
        </p:txBody>
      </p:sp>
      <p:pic>
        <p:nvPicPr>
          <p:cNvPr id="12290" name="Picture 2" descr="http://mosquera-cundinamarca.gov.co/apc-aa-files/63333165363030393833323939383663/Trami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4076452" cy="3057339"/>
          </a:xfrm>
          <a:prstGeom prst="rect">
            <a:avLst/>
          </a:prstGeom>
          <a:noFill/>
        </p:spPr>
      </p:pic>
      <p:pic>
        <p:nvPicPr>
          <p:cNvPr id="12292" name="Picture 4" descr="http://www2.aguascalientes.gob.mx/ssp/graficos/Images/dgspyv/trami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73016"/>
            <a:ext cx="4041651" cy="2808312"/>
          </a:xfrm>
          <a:prstGeom prst="rect">
            <a:avLst/>
          </a:prstGeom>
          <a:noFill/>
        </p:spPr>
      </p:pic>
      <p:pic>
        <p:nvPicPr>
          <p:cNvPr id="12294" name="Picture 6" descr="http://quipama-boyaca.gov.co/apc-aa-files/30666336353431623332356330353438/documentos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429000"/>
            <a:ext cx="2376264" cy="223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3. ¿Un </a:t>
            </a:r>
            <a:r>
              <a:rPr lang="en-US" sz="3600" dirty="0" err="1" smtClean="0">
                <a:solidFill>
                  <a:schemeClr val="accent2"/>
                </a:solidFill>
              </a:rPr>
              <a:t>Sistema</a:t>
            </a:r>
            <a:r>
              <a:rPr lang="en-US" sz="3600" dirty="0" smtClean="0">
                <a:solidFill>
                  <a:schemeClr val="accent2"/>
                </a:solidFill>
              </a:rPr>
              <a:t> de </a:t>
            </a:r>
            <a:r>
              <a:rPr lang="en-US" sz="3600" dirty="0" err="1" smtClean="0">
                <a:solidFill>
                  <a:schemeClr val="accent2"/>
                </a:solidFill>
              </a:rPr>
              <a:t>Rendición</a:t>
            </a:r>
            <a:r>
              <a:rPr lang="en-US" sz="3600" dirty="0" smtClean="0">
                <a:solidFill>
                  <a:schemeClr val="accent2"/>
                </a:solidFill>
              </a:rPr>
              <a:t> de </a:t>
            </a:r>
            <a:r>
              <a:rPr lang="en-US" sz="3600" dirty="0" err="1" smtClean="0">
                <a:solidFill>
                  <a:schemeClr val="accent2"/>
                </a:solidFill>
              </a:rPr>
              <a:t>Cuentas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que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Construya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Confianza</a:t>
            </a:r>
            <a:r>
              <a:rPr lang="en-US" sz="3600" dirty="0" smtClean="0">
                <a:solidFill>
                  <a:schemeClr val="accent2"/>
                </a:solidFill>
              </a:rPr>
              <a:t>?</a:t>
            </a:r>
            <a:endParaRPr lang="es-ES" sz="3600" dirty="0" smtClean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6488668"/>
            <a:ext cx="2031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solidFill>
                  <a:srgbClr val="4D4D4D"/>
                </a:solidFill>
              </a:rPr>
              <a:t>Fuente: </a:t>
            </a:r>
            <a:r>
              <a:rPr lang="es-MX" dirty="0" smtClean="0">
                <a:solidFill>
                  <a:srgbClr val="4D4D4D"/>
                </a:solidFill>
              </a:rPr>
              <a:t>ENAFI 2008</a:t>
            </a:r>
            <a:endParaRPr lang="en-US" dirty="0">
              <a:solidFill>
                <a:srgbClr val="4D4D4D"/>
              </a:solidFill>
            </a:endParaRPr>
          </a:p>
        </p:txBody>
      </p:sp>
      <p:graphicFrame>
        <p:nvGraphicFramePr>
          <p:cNvPr id="11" name="Group 118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424936" cy="4824536"/>
        </p:xfrm>
        <a:graphic>
          <a:graphicData uri="http://schemas.openxmlformats.org/drawingml/2006/table">
            <a:tbl>
              <a:tblPr/>
              <a:tblGrid>
                <a:gridCol w="5093316"/>
                <a:gridCol w="1846205"/>
                <a:gridCol w="1485415"/>
              </a:tblGrid>
              <a:tr h="492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Chihuahua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Nacional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15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En general, ¿usted confía o desconfía en las campañas de recolección de fondos? 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%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%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2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Confía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43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46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2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Desconfía 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43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42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2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Depende de quien la organice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15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En general, ¿usted confía o desconfía en las organizaciones que piden donaciones?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%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%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2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Confía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44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46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2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Desconfía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37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41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2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Depende de la organización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0"/>
          <p:cNvSpPr>
            <a:spLocks/>
          </p:cNvSpPr>
          <p:nvPr/>
        </p:nvSpPr>
        <p:spPr bwMode="auto">
          <a:xfrm>
            <a:off x="251520" y="4766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solidFill>
                  <a:schemeClr val="accent2"/>
                </a:solidFill>
                <a:latin typeface="Calibri" pitchFamily="34" charset="0"/>
              </a:rPr>
              <a:t>3.¿Un </a:t>
            </a:r>
            <a:r>
              <a:rPr lang="en-US" sz="4000" dirty="0" err="1">
                <a:solidFill>
                  <a:schemeClr val="accent2"/>
                </a:solidFill>
                <a:latin typeface="Calibri" pitchFamily="34" charset="0"/>
              </a:rPr>
              <a:t>Sistema</a:t>
            </a:r>
            <a:r>
              <a:rPr lang="en-US" sz="4000" dirty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4000" dirty="0" err="1">
                <a:solidFill>
                  <a:schemeClr val="accent2"/>
                </a:solidFill>
                <a:latin typeface="Calibri" pitchFamily="34" charset="0"/>
              </a:rPr>
              <a:t>Rendición</a:t>
            </a:r>
            <a:r>
              <a:rPr lang="en-US" sz="4000" dirty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4000" dirty="0" err="1">
                <a:solidFill>
                  <a:schemeClr val="accent2"/>
                </a:solidFill>
                <a:latin typeface="Calibri" pitchFamily="34" charset="0"/>
              </a:rPr>
              <a:t>Cuentas</a:t>
            </a:r>
            <a:r>
              <a:rPr lang="en-US" sz="4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Calibri" pitchFamily="34" charset="0"/>
              </a:rPr>
              <a:t>que</a:t>
            </a:r>
            <a:r>
              <a:rPr lang="en-US" sz="4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Calibri" pitchFamily="34" charset="0"/>
              </a:rPr>
              <a:t>Construya</a:t>
            </a:r>
            <a:r>
              <a:rPr lang="en-US" sz="4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Calibri" pitchFamily="34" charset="0"/>
              </a:rPr>
              <a:t>Confianza</a:t>
            </a:r>
            <a:r>
              <a:rPr lang="en-US" sz="4000" dirty="0">
                <a:solidFill>
                  <a:schemeClr val="accent2"/>
                </a:solidFill>
                <a:latin typeface="Calibri" pitchFamily="34" charset="0"/>
              </a:rPr>
              <a:t>?</a:t>
            </a:r>
            <a:endParaRPr lang="es-ES" sz="4000" dirty="0">
              <a:solidFill>
                <a:schemeClr val="accent2"/>
              </a:solidFill>
              <a:latin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43608" y="1844824"/>
          <a:ext cx="6912768" cy="4032446"/>
        </p:xfrm>
        <a:graphic>
          <a:graphicData uri="http://schemas.openxmlformats.org/drawingml/2006/table">
            <a:tbl>
              <a:tblPr/>
              <a:tblGrid>
                <a:gridCol w="5948896"/>
                <a:gridCol w="963872"/>
              </a:tblGrid>
              <a:tr h="1141646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i="1" u="none" strike="noStrike" dirty="0">
                          <a:latin typeface="+mn-lt"/>
                        </a:rPr>
                        <a:t>37) ¿Cuanta confianza tiene en… ?:  %</a:t>
                      </a:r>
                      <a:r>
                        <a:rPr lang="es-MX" sz="2400" b="1" i="1" u="none" strike="noStrike" dirty="0" err="1" smtClean="0">
                          <a:latin typeface="+mn-lt"/>
                        </a:rPr>
                        <a:t>Mucha+algo</a:t>
                      </a:r>
                      <a:r>
                        <a:rPr lang="es-MX" sz="2400" b="1" i="1" u="none" strike="noStrike" dirty="0" smtClean="0">
                          <a:latin typeface="+mn-lt"/>
                        </a:rPr>
                        <a:t> Datos</a:t>
                      </a:r>
                      <a:r>
                        <a:rPr lang="es-MX" sz="2400" b="1" i="1" u="none" strike="noStrike" baseline="0" dirty="0" smtClean="0">
                          <a:latin typeface="+mn-lt"/>
                        </a:rPr>
                        <a:t> nacionales</a:t>
                      </a:r>
                      <a:endParaRPr lang="es-MX" sz="2400" b="1" i="1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78160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>
                          <a:latin typeface="+mn-lt"/>
                        </a:rPr>
                        <a:t>La colecta de la Cruz Roja Mexicana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1" u="none" strike="noStrike"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8160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>
                          <a:latin typeface="+mn-lt"/>
                        </a:rPr>
                        <a:t>El Teletón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1" u="none" strike="noStrike" dirty="0"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8160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>
                          <a:latin typeface="+mn-lt"/>
                        </a:rPr>
                        <a:t>El Juguetón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1" u="none" strike="noStrike"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8160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>
                          <a:latin typeface="+mn-lt"/>
                        </a:rPr>
                        <a:t>El programa Un kilo de ayuda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1" u="none" strike="noStrike" dirty="0"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8160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>
                          <a:latin typeface="+mn-lt"/>
                        </a:rPr>
                        <a:t>Fundación Azteca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1" u="none" strike="noStrike" dirty="0"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179512" y="6491287"/>
            <a:ext cx="705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rgbClr val="4D4D4D"/>
                </a:solidFill>
              </a:rPr>
              <a:t>Fuente: </a:t>
            </a:r>
            <a:r>
              <a:rPr lang="es-MX" dirty="0">
                <a:solidFill>
                  <a:srgbClr val="4D4D4D"/>
                </a:solidFill>
              </a:rPr>
              <a:t>ENAFI 2008</a:t>
            </a:r>
            <a:endParaRPr lang="en-US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0"/>
          <p:cNvSpPr>
            <a:spLocks/>
          </p:cNvSpPr>
          <p:nvPr/>
        </p:nvSpPr>
        <p:spPr bwMode="auto">
          <a:xfrm>
            <a:off x="539552" y="476672"/>
            <a:ext cx="77724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chemeClr val="accent2"/>
                </a:solidFill>
                <a:latin typeface="Calibri" pitchFamily="34" charset="0"/>
              </a:rPr>
              <a:t>3. </a:t>
            </a:r>
            <a:r>
              <a:rPr lang="en-US" sz="4000" dirty="0" smtClean="0">
                <a:solidFill>
                  <a:schemeClr val="accent2"/>
                </a:solidFill>
                <a:latin typeface="Calibri" pitchFamily="34" charset="0"/>
              </a:rPr>
              <a:t>¿Un </a:t>
            </a:r>
            <a:r>
              <a:rPr lang="en-US" sz="4000" dirty="0" err="1">
                <a:solidFill>
                  <a:schemeClr val="accent2"/>
                </a:solidFill>
                <a:latin typeface="Calibri" pitchFamily="34" charset="0"/>
              </a:rPr>
              <a:t>Sistema</a:t>
            </a:r>
            <a:r>
              <a:rPr lang="en-US" sz="4000" dirty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4000" dirty="0" err="1">
                <a:solidFill>
                  <a:schemeClr val="accent2"/>
                </a:solidFill>
                <a:latin typeface="Calibri" pitchFamily="34" charset="0"/>
              </a:rPr>
              <a:t>Rendición</a:t>
            </a:r>
            <a:r>
              <a:rPr lang="en-US" sz="4000" dirty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4000" dirty="0" err="1">
                <a:solidFill>
                  <a:schemeClr val="accent2"/>
                </a:solidFill>
                <a:latin typeface="Calibri" pitchFamily="34" charset="0"/>
              </a:rPr>
              <a:t>Cuentas</a:t>
            </a:r>
            <a:r>
              <a:rPr lang="en-US" sz="4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Calibri" pitchFamily="34" charset="0"/>
              </a:rPr>
              <a:t>que</a:t>
            </a:r>
            <a:r>
              <a:rPr lang="en-US" sz="4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Calibri" pitchFamily="34" charset="0"/>
              </a:rPr>
              <a:t>Construya</a:t>
            </a:r>
            <a:r>
              <a:rPr lang="en-US" sz="4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Calibri" pitchFamily="34" charset="0"/>
              </a:rPr>
              <a:t>Confianza</a:t>
            </a:r>
            <a:r>
              <a:rPr lang="en-US" sz="4000" dirty="0">
                <a:solidFill>
                  <a:schemeClr val="accent2"/>
                </a:solidFill>
                <a:latin typeface="Calibri" pitchFamily="34" charset="0"/>
              </a:rPr>
              <a:t>?</a:t>
            </a:r>
            <a:endParaRPr lang="es-ES" sz="40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989138"/>
            <a:ext cx="7561262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lmanana.com.mx/upload/foto/14/9/2/11A-04-REFOR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3924106" cy="2592288"/>
          </a:xfrm>
          <a:prstGeom prst="rect">
            <a:avLst/>
          </a:prstGeom>
          <a:noFill/>
        </p:spPr>
      </p:pic>
      <p:pic>
        <p:nvPicPr>
          <p:cNvPr id="4102" name="Picture 6" descr="http://crisolplural.com/wp-content/uploads/2008/12/tablateleton001.jpg"/>
          <p:cNvPicPr>
            <a:picLocks noChangeAspect="1" noChangeArrowheads="1"/>
          </p:cNvPicPr>
          <p:nvPr/>
        </p:nvPicPr>
        <p:blipFill>
          <a:blip r:embed="rId4" cstate="print"/>
          <a:srcRect r="17481" b="23404"/>
          <a:stretch>
            <a:fillRect/>
          </a:stretch>
        </p:blipFill>
        <p:spPr bwMode="auto">
          <a:xfrm>
            <a:off x="3767403" y="1988840"/>
            <a:ext cx="537659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s://www.consulta.sat.gob.mx/destruccion/Manual_Contribuyente_archivos/image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861048"/>
            <a:ext cx="5934075" cy="27813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764704"/>
            <a:ext cx="82089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Un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Sistema de Rendición de Cuentas que NO genera confianza en las CSC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6552728" cy="523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6093296"/>
            <a:ext cx="502952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 rot="-5400000">
            <a:off x="-58117" y="3234581"/>
            <a:ext cx="250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400" dirty="0">
                <a:latin typeface="Century" pitchFamily="18" charset="0"/>
              </a:rPr>
              <a:t>CLUNI por cada 10 mil </a:t>
            </a:r>
            <a:r>
              <a:rPr lang="es-ES" sz="1400" dirty="0" err="1">
                <a:latin typeface="Century" pitchFamily="18" charset="0"/>
              </a:rPr>
              <a:t>hab</a:t>
            </a:r>
            <a:r>
              <a:rPr lang="es-ES" sz="1400" dirty="0">
                <a:latin typeface="Century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19872" y="5805264"/>
            <a:ext cx="208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400" dirty="0"/>
              <a:t>DA por cada 10 mil </a:t>
            </a:r>
            <a:r>
              <a:rPr lang="es-ES" sz="1400" dirty="0" err="1"/>
              <a:t>hab</a:t>
            </a:r>
            <a:r>
              <a:rPr lang="es-ES" sz="14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s-MX" sz="3000" dirty="0" smtClean="0"/>
              <a:t>¿Cuántas OSC por cada 10 mil habitantes?</a:t>
            </a:r>
            <a:endParaRPr lang="es-MX" sz="3000" dirty="0"/>
          </a:p>
        </p:txBody>
      </p:sp>
      <p:sp>
        <p:nvSpPr>
          <p:cNvPr id="9" name="Oval 8"/>
          <p:cNvSpPr/>
          <p:nvPr/>
        </p:nvSpPr>
        <p:spPr>
          <a:xfrm>
            <a:off x="6084168" y="2420888"/>
            <a:ext cx="93610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extBox 9"/>
          <p:cNvSpPr txBox="1"/>
          <p:nvPr/>
        </p:nvSpPr>
        <p:spPr>
          <a:xfrm>
            <a:off x="1259632" y="404664"/>
            <a:ext cx="6668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chemeClr val="accent2"/>
                </a:solidFill>
              </a:rPr>
              <a:t>4. ¿Capacidad Institucional?</a:t>
            </a:r>
            <a:endParaRPr lang="es-MX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7" name="Rectangle 51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es-ES" sz="2400" dirty="0" smtClean="0">
                <a:solidFill>
                  <a:schemeClr val="accent2"/>
                </a:solidFill>
              </a:rPr>
              <a:t>Comparativo </a:t>
            </a:r>
            <a:r>
              <a:rPr lang="es-ES" sz="2400" dirty="0">
                <a:solidFill>
                  <a:schemeClr val="accent2"/>
                </a:solidFill>
              </a:rPr>
              <a:t>Chihuahua vs. agregado nacional: nivel de asociacionismo y variables estructurales</a:t>
            </a:r>
            <a:r>
              <a:rPr lang="es-ES" sz="4000" dirty="0">
                <a:solidFill>
                  <a:schemeClr val="accent2"/>
                </a:solidFill>
              </a:rPr>
              <a:t> </a:t>
            </a:r>
          </a:p>
        </p:txBody>
      </p:sp>
      <p:graphicFrame>
        <p:nvGraphicFramePr>
          <p:cNvPr id="19629" name="Group 173"/>
          <p:cNvGraphicFramePr>
            <a:graphicFrameLocks noGrp="1"/>
          </p:cNvGraphicFramePr>
          <p:nvPr>
            <p:ph idx="1"/>
          </p:nvPr>
        </p:nvGraphicFramePr>
        <p:xfrm>
          <a:off x="250824" y="1600201"/>
          <a:ext cx="8497639" cy="3958651"/>
        </p:xfrm>
        <a:graphic>
          <a:graphicData uri="http://schemas.openxmlformats.org/drawingml/2006/table">
            <a:tbl>
              <a:tblPr/>
              <a:tblGrid>
                <a:gridCol w="1214501"/>
                <a:gridCol w="723851"/>
                <a:gridCol w="1400245"/>
                <a:gridCol w="1289630"/>
                <a:gridCol w="986136"/>
                <a:gridCol w="1441402"/>
                <a:gridCol w="1441874"/>
              </a:tblGrid>
              <a:tr h="600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Estado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del Total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 x c/ 1000 hab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CLUNI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CLUNI x c/100 hab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del Total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435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Chihuahua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227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4.41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0.70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133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0.41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3.70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1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Nacional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5144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0.45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3,594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0.38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606" name="Rectangle 150"/>
          <p:cNvSpPr>
            <a:spLocks noChangeArrowheads="1"/>
          </p:cNvSpPr>
          <p:nvPr/>
        </p:nvSpPr>
        <p:spPr bwMode="auto">
          <a:xfrm>
            <a:off x="0" y="5683250"/>
            <a:ext cx="81724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s-MX" sz="1200"/>
              <a:t>Para contar con una donataria se necesitan 14,286 habitante. </a:t>
            </a:r>
          </a:p>
          <a:p>
            <a:pPr>
              <a:buFontTx/>
              <a:buChar char="•"/>
            </a:pPr>
            <a:r>
              <a:rPr lang="es-MX" sz="1200"/>
              <a:t>La proporción de CLUNI es mucho menor siendo que por cada 25 mil habitantes hay una CLUNI.  </a:t>
            </a:r>
          </a:p>
          <a:p>
            <a:endParaRPr lang="es-MX" sz="1200"/>
          </a:p>
          <a:p>
            <a:r>
              <a:rPr lang="es-MX" sz="1000"/>
              <a:t>Fuente: SAT, “Reporte de Donatarias Autorizadas 2008”, </a:t>
            </a:r>
            <a:r>
              <a:rPr lang="es-MX" sz="1000">
                <a:hlinkClick r:id="rId3"/>
              </a:rPr>
              <a:t>http://www.shcp.gob.mx/INGRESOS/Paginas/ReporteDonatarias.aspx</a:t>
            </a:r>
            <a:r>
              <a:rPr lang="es-MX" sz="1000"/>
              <a:t> e INDESOL, “Registro Federal de las OSC”, </a:t>
            </a:r>
            <a:r>
              <a:rPr lang="es-MX" sz="1000">
                <a:hlinkClick r:id="rId4"/>
              </a:rPr>
              <a:t>www.corresponsabilidad</a:t>
            </a:r>
            <a:r>
              <a:rPr lang="es-MX" sz="1000"/>
              <a:t>.gob.mx (consultado el 2 de abril de 2009). </a:t>
            </a:r>
            <a:endParaRPr lang="es-ES" sz="1000"/>
          </a:p>
          <a:p>
            <a:pPr>
              <a:buFontTx/>
              <a:buChar char="•"/>
            </a:pPr>
            <a:endParaRPr lang="es-MX"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4000" dirty="0" smtClean="0">
                <a:solidFill>
                  <a:schemeClr val="accent2"/>
                </a:solidFill>
              </a:rPr>
              <a:t>4. Falta de Capacidad Institucional</a:t>
            </a:r>
            <a:endParaRPr lang="es-MX" sz="40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200" dirty="0" smtClean="0"/>
              <a:t> </a:t>
            </a:r>
            <a:r>
              <a:rPr lang="es-MX" sz="2200" dirty="0"/>
              <a:t>F</a:t>
            </a:r>
            <a:r>
              <a:rPr lang="es-MX" sz="2200" dirty="0" smtClean="0"/>
              <a:t>alta de información sobre resultados o impacto del sector</a:t>
            </a:r>
          </a:p>
          <a:p>
            <a:pPr>
              <a:buFont typeface="Arial" pitchFamily="34" charset="0"/>
              <a:buChar char="•"/>
            </a:pPr>
            <a:r>
              <a:rPr lang="es-MX" sz="2200" dirty="0" smtClean="0"/>
              <a:t> Falta de capacidad institucional para sobrevivir como  organización</a:t>
            </a:r>
          </a:p>
          <a:p>
            <a:pPr>
              <a:buFont typeface="Arial" pitchFamily="34" charset="0"/>
              <a:buChar char="•"/>
            </a:pPr>
            <a:r>
              <a:rPr lang="es-MX" sz="2200" dirty="0" smtClean="0"/>
              <a:t> Falta de entrenamiento en el Tercer Sector</a:t>
            </a:r>
          </a:p>
          <a:p>
            <a:endParaRPr lang="es-MX" dirty="0"/>
          </a:p>
        </p:txBody>
      </p:sp>
      <p:pic>
        <p:nvPicPr>
          <p:cNvPr id="49156" name="Picture 4" descr="http://www.constantinichanell.cl/Imagenes/capacit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852936"/>
            <a:ext cx="4676775" cy="3305175"/>
          </a:xfrm>
          <a:prstGeom prst="rect">
            <a:avLst/>
          </a:prstGeom>
          <a:noFill/>
        </p:spPr>
      </p:pic>
      <p:pic>
        <p:nvPicPr>
          <p:cNvPr id="49154" name="Picture 2" descr="http://www.segecur.cl/wp-content/uploads/2009/08/capacita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3333750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37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ES" sz="4400" dirty="0" smtClean="0">
                <a:solidFill>
                  <a:schemeClr val="accent2"/>
                </a:solidFill>
                <a:latin typeface="Calibri" pitchFamily="34" charset="0"/>
              </a:rPr>
              <a:t>5. Fuentes </a:t>
            </a:r>
            <a:r>
              <a:rPr lang="es-ES" sz="4400" dirty="0">
                <a:solidFill>
                  <a:schemeClr val="accent2"/>
                </a:solidFill>
                <a:latin typeface="Calibri" pitchFamily="34" charset="0"/>
              </a:rPr>
              <a:t>de financiamiento</a:t>
            </a:r>
          </a:p>
        </p:txBody>
      </p:sp>
      <p:graphicFrame>
        <p:nvGraphicFramePr>
          <p:cNvPr id="122922" name="Group 42"/>
          <p:cNvGraphicFramePr>
            <a:graphicFrameLocks noGrp="1"/>
          </p:cNvGraphicFramePr>
          <p:nvPr/>
        </p:nvGraphicFramePr>
        <p:xfrm>
          <a:off x="1116013" y="1484313"/>
          <a:ext cx="6837362" cy="3918268"/>
        </p:xfrm>
        <a:graphic>
          <a:graphicData uri="http://schemas.openxmlformats.org/drawingml/2006/table">
            <a:tbl>
              <a:tblPr/>
              <a:tblGrid>
                <a:gridCol w="1882775"/>
                <a:gridCol w="1285875"/>
                <a:gridCol w="1366837"/>
                <a:gridCol w="1081088"/>
                <a:gridCol w="1220787"/>
              </a:tblGrid>
              <a:tr h="10890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Porcentaje  (ranking)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Todos los paìses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Países en vías de desarrrollo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America Latina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México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Cuotas</a:t>
                      </a:r>
                    </a:p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53%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61%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74%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85% (#2)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Gobierno </a:t>
                      </a:r>
                    </a:p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9% (#30)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Filantropía</a:t>
                      </a:r>
                    </a:p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6% (#24)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17" name="Rectangle 37"/>
          <p:cNvSpPr>
            <a:spLocks noChangeArrowheads="1"/>
          </p:cNvSpPr>
          <p:nvPr/>
        </p:nvSpPr>
        <p:spPr bwMode="auto">
          <a:xfrm>
            <a:off x="539750" y="6100763"/>
            <a:ext cx="5891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Fuente: </a:t>
            </a:r>
            <a:r>
              <a:rPr lang="en-US">
                <a:latin typeface="Calibri" pitchFamily="34" charset="0"/>
              </a:rPr>
              <a:t>Johns Hopkins Comparative Nonprofit Sector Project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8697144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2"/>
                </a:solidFill>
              </a:rPr>
              <a:t>5.Fuentes de financiamiento </a:t>
            </a:r>
            <a:br>
              <a:rPr lang="es-ES" dirty="0" smtClean="0">
                <a:solidFill>
                  <a:schemeClr val="accent2"/>
                </a:solidFill>
              </a:rPr>
            </a:br>
            <a:r>
              <a:rPr lang="es-MX" sz="2400" dirty="0" smtClean="0">
                <a:solidFill>
                  <a:schemeClr val="accent2"/>
                </a:solidFill>
              </a:rPr>
              <a:t/>
            </a:r>
            <a:br>
              <a:rPr lang="es-MX" sz="2400" dirty="0" smtClean="0">
                <a:solidFill>
                  <a:schemeClr val="accent2"/>
                </a:solidFill>
              </a:rPr>
            </a:br>
            <a:endParaRPr lang="es-MX" sz="24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1052736"/>
          <a:ext cx="8499980" cy="5213364"/>
        </p:xfrm>
        <a:graphic>
          <a:graphicData uri="http://schemas.openxmlformats.org/drawingml/2006/table">
            <a:tbl>
              <a:tblPr/>
              <a:tblGrid>
                <a:gridCol w="2809910"/>
                <a:gridCol w="1685947"/>
                <a:gridCol w="1600855"/>
                <a:gridCol w="1022022"/>
                <a:gridCol w="1381246"/>
              </a:tblGrid>
              <a:tr h="659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Denominación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Donativos Recibidos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Donativos Otorgados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 D. Otorgados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 Acumulado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Fundación Carlos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Slim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A.C.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602,509,573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3,671,974,224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40.24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40.24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Fundación Gonzalo Río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Arronte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I.A.P.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385,700,507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4.23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44.46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Nacional Monte de Piedad, I.A.P.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303,977,167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3.33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47.79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Fundación Alfredo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Harp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Helú, A.C.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24,500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168,177,470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1.84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49.64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Fundación Alfredo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Harp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Helú Oaxaca, A.C.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100,000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165,305,960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1.81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51.45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Fomento Social Banamex, A.C.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110,891,824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153,178,057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1.68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53.13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Fundación Grupo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Lala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A.C.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34,107,991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147,028,168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1.61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54.74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Fundación GRUMA, A.C.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142,888,170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142,423,966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1.56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56.30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Fundación Banorte, A.B.P.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114,454,538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133,370,386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1.46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57.76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Visión Mundial de México, A.C.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115,680,840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132,690,181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1.45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59.21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363272" cy="3154362"/>
          </a:xfrm>
        </p:spPr>
        <p:txBody>
          <a:bodyPr>
            <a:normAutofit/>
          </a:bodyPr>
          <a:lstStyle/>
          <a:p>
            <a:r>
              <a:rPr lang="es-MX" sz="6000" dirty="0" smtClean="0">
                <a:solidFill>
                  <a:schemeClr val="accent2"/>
                </a:solidFill>
              </a:rPr>
              <a:t>I. UN PEQUEÑO TERCER SECTOR EN MÉXICO</a:t>
            </a:r>
            <a:endParaRPr lang="es-MX" sz="6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143875" cy="642937"/>
          </a:xfrm>
        </p:spPr>
        <p:txBody>
          <a:bodyPr>
            <a:noAutofit/>
          </a:bodyPr>
          <a:lstStyle/>
          <a:p>
            <a:r>
              <a:rPr lang="es-ES" sz="2800" dirty="0" smtClean="0"/>
              <a:t>Distribución de recursos de las ID por estados</a:t>
            </a:r>
            <a:r>
              <a:rPr lang="es-MX" sz="2800" dirty="0" smtClean="0"/>
              <a:t/>
            </a:r>
            <a:br>
              <a:rPr lang="es-MX" sz="2800" dirty="0" smtClean="0"/>
            </a:br>
            <a:endParaRPr lang="es-MX" sz="2800" dirty="0" smtClean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/>
        </p:nvGraphicFramePr>
        <p:xfrm>
          <a:off x="214282" y="1428736"/>
          <a:ext cx="8401079" cy="481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2" name="5 Rectángulo"/>
          <p:cNvSpPr>
            <a:spLocks noChangeArrowheads="1"/>
          </p:cNvSpPr>
          <p:nvPr/>
        </p:nvSpPr>
        <p:spPr bwMode="auto">
          <a:xfrm>
            <a:off x="4211960" y="2132856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/>
              <a:t>4 estados  otorgan  83 % de los donativos otorgados por las ID</a:t>
            </a:r>
            <a:endParaRPr lang="es-MX" dirty="0"/>
          </a:p>
        </p:txBody>
      </p:sp>
      <p:sp>
        <p:nvSpPr>
          <p:cNvPr id="22533" name="6 CuadroTexto"/>
          <p:cNvSpPr txBox="1">
            <a:spLocks noChangeArrowheads="1"/>
          </p:cNvSpPr>
          <p:nvPr/>
        </p:nvSpPr>
        <p:spPr bwMode="auto">
          <a:xfrm>
            <a:off x="214313" y="64881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/>
              <a:t>Sin D.F.</a:t>
            </a:r>
          </a:p>
        </p:txBody>
      </p:sp>
      <p:sp>
        <p:nvSpPr>
          <p:cNvPr id="6" name="Rectangle 437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ES" sz="4400" dirty="0" smtClean="0">
                <a:solidFill>
                  <a:schemeClr val="accent2"/>
                </a:solidFill>
                <a:latin typeface="Calibri" pitchFamily="34" charset="0"/>
              </a:rPr>
              <a:t>5. Fuentes </a:t>
            </a:r>
            <a:r>
              <a:rPr lang="es-ES" sz="4400" dirty="0">
                <a:solidFill>
                  <a:schemeClr val="accent2"/>
                </a:solidFill>
                <a:latin typeface="Calibri" pitchFamily="34" charset="0"/>
              </a:rPr>
              <a:t>de financiamiento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b="1" dirty="0"/>
              <a:t>Promedio de donativos recibidos por estado y su relación con el valor de la media</a:t>
            </a:r>
            <a:endParaRPr lang="es-ES" sz="2400" b="1" dirty="0"/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1052736"/>
          <a:ext cx="898236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79512" y="5949280"/>
            <a:ext cx="7777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1000" dirty="0" smtClean="0"/>
              <a:t>Fuente</a:t>
            </a:r>
            <a:r>
              <a:rPr lang="es-MX" sz="1000" dirty="0"/>
              <a:t>: SAT, “Reporte de Donatarias Autorizadas 2008”, </a:t>
            </a:r>
            <a:r>
              <a:rPr lang="es-MX" sz="1000" dirty="0">
                <a:hlinkClick r:id="rId4"/>
              </a:rPr>
              <a:t>http://www.shcp.gob.mx/INGRESOS/Paginas/ReporteDonatarias.aspx</a:t>
            </a:r>
            <a:r>
              <a:rPr lang="es-MX" sz="1000" dirty="0"/>
              <a:t> (consultado el 2 de abril de 2009). </a:t>
            </a:r>
            <a:endParaRPr lang="es-ES" sz="10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sz="1000" dirty="0">
              <a:latin typeface="Century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24128" y="3429000"/>
            <a:ext cx="288032" cy="1368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angle 437"/>
          <p:cNvSpPr>
            <a:spLocks/>
          </p:cNvSpPr>
          <p:nvPr/>
        </p:nvSpPr>
        <p:spPr bwMode="auto">
          <a:xfrm>
            <a:off x="467544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ES" sz="4400" dirty="0" smtClean="0">
                <a:solidFill>
                  <a:schemeClr val="accent2"/>
                </a:solidFill>
                <a:latin typeface="Calibri" pitchFamily="34" charset="0"/>
              </a:rPr>
              <a:t>5. Fuentes </a:t>
            </a:r>
            <a:r>
              <a:rPr lang="es-ES" sz="4400" dirty="0">
                <a:solidFill>
                  <a:schemeClr val="accent2"/>
                </a:solidFill>
                <a:latin typeface="Calibri" pitchFamily="34" charset="0"/>
              </a:rPr>
              <a:t>de financiamiento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442" name="Object 3"/>
          <p:cNvGraphicFramePr>
            <a:graphicFrameLocks noChangeAspect="1"/>
          </p:cNvGraphicFramePr>
          <p:nvPr/>
        </p:nvGraphicFramePr>
        <p:xfrm>
          <a:off x="250825" y="404813"/>
          <a:ext cx="8531225" cy="553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6" name="Worksheet" r:id="rId4" imgW="6858000" imgH="3610043" progId="Excel.Sheet.8">
                  <p:embed/>
                </p:oleObj>
              </mc:Choice>
              <mc:Fallback>
                <p:oleObj name="Worksheet" r:id="rId4" imgW="6858000" imgH="3610043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04813"/>
                        <a:ext cx="8531225" cy="553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Marcador de pie de página"/>
          <p:cNvSpPr txBox="1">
            <a:spLocks noGrp="1"/>
          </p:cNvSpPr>
          <p:nvPr/>
        </p:nvSpPr>
        <p:spPr>
          <a:xfrm>
            <a:off x="179388" y="5876925"/>
            <a:ext cx="7993062" cy="577850"/>
          </a:xfrm>
          <a:prstGeom prst="rect">
            <a:avLst/>
          </a:prstGeom>
          <a:noFill/>
        </p:spPr>
        <p:txBody>
          <a:bodyPr anchor="ctr"/>
          <a:lstStyle/>
          <a:p>
            <a:r>
              <a:rPr lang="es-ES" sz="1200" dirty="0">
                <a:solidFill>
                  <a:srgbClr val="777777"/>
                </a:solidFill>
                <a:latin typeface="Calibri" pitchFamily="34" charset="0"/>
              </a:rPr>
              <a:t>Fuente: SHCP, “Reporte de Donatarias Autorizadas 2008, 2009, 2010”, http://www.shcp.gob.mx/INGRESOS/Reporte_Donatarias/reporte_de_donatarias_2009.pdf (consultado el 30 de agosto de 2009).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pie de página"/>
          <p:cNvSpPr txBox="1">
            <a:spLocks noGrp="1"/>
          </p:cNvSpPr>
          <p:nvPr/>
        </p:nvSpPr>
        <p:spPr>
          <a:xfrm>
            <a:off x="179388" y="6021388"/>
            <a:ext cx="7993062" cy="577850"/>
          </a:xfrm>
          <a:prstGeom prst="rect">
            <a:avLst/>
          </a:prstGeom>
          <a:noFill/>
        </p:spPr>
        <p:txBody>
          <a:bodyPr anchor="ctr"/>
          <a:lstStyle/>
          <a:p>
            <a:r>
              <a:rPr lang="es-ES" sz="1000">
                <a:solidFill>
                  <a:srgbClr val="777777"/>
                </a:solidFill>
                <a:latin typeface="Calibri" pitchFamily="34" charset="0"/>
              </a:rPr>
              <a:t>Fuente: SHCP, “Reporte de Donatarias Autorizadas 2008, 2009, 2010”, http://www.shcp.gob.mx/INGRESOS/Reporte_Donatarias/reporte_de_donatarias_2009.pdf (consultado el 30 de agosto de 2009).</a:t>
            </a:r>
          </a:p>
        </p:txBody>
      </p:sp>
      <p:graphicFrame>
        <p:nvGraphicFramePr>
          <p:cNvPr id="190467" name="Object 5"/>
          <p:cNvGraphicFramePr>
            <a:graphicFrameLocks noChangeAspect="1"/>
          </p:cNvGraphicFramePr>
          <p:nvPr/>
        </p:nvGraphicFramePr>
        <p:xfrm>
          <a:off x="250825" y="330200"/>
          <a:ext cx="8569325" cy="561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0" name="Worksheet" r:id="rId4" imgW="7667549" imgH="3810000" progId="Excel.Sheet.8">
                  <p:embed/>
                </p:oleObj>
              </mc:Choice>
              <mc:Fallback>
                <p:oleObj name="Worksheet" r:id="rId4" imgW="7667549" imgH="3810000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30200"/>
                        <a:ext cx="8569325" cy="561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>
                <a:solidFill>
                  <a:schemeClr val="accent2"/>
                </a:solidFill>
              </a:rPr>
              <a:t>Donativos totales por Estado</a:t>
            </a:r>
            <a:endParaRPr lang="es-ES" sz="36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1412776"/>
          <a:ext cx="9033983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7" name="Oval 11"/>
          <p:cNvSpPr>
            <a:spLocks noChangeArrowheads="1"/>
          </p:cNvSpPr>
          <p:nvPr/>
        </p:nvSpPr>
        <p:spPr bwMode="auto">
          <a:xfrm rot="5400000">
            <a:off x="7246863" y="4282532"/>
            <a:ext cx="1203002" cy="36004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23850" y="6461125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1000"/>
              <a:t>Fuente: SAT, “Reporte de Donatarias Autorizadas 2008”, </a:t>
            </a:r>
            <a:r>
              <a:rPr lang="es-MX" sz="1000">
                <a:hlinkClick r:id="rId4"/>
              </a:rPr>
              <a:t>http://www.shcp.gob.mx/INGRESOS/Paginas/ReporteDonatarias.aspx</a:t>
            </a:r>
            <a:r>
              <a:rPr lang="es-MX" sz="1000"/>
              <a:t> (consultado el 2 de abril de 2009). </a:t>
            </a:r>
            <a:endParaRPr lang="es-ES"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2" name="Rectangle 108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570788" cy="1143000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accent2"/>
                </a:solidFill>
                <a:cs typeface="Times New Roman" pitchFamily="18" charset="0"/>
              </a:rPr>
              <a:t>Comparativo </a:t>
            </a:r>
            <a:r>
              <a:rPr lang="es-ES" sz="2400" b="1" dirty="0">
                <a:solidFill>
                  <a:schemeClr val="accent2"/>
                </a:solidFill>
                <a:cs typeface="Times New Roman" pitchFamily="18" charset="0"/>
              </a:rPr>
              <a:t>Chihuahua vs. Agregado nacional: donativos recibidos</a:t>
            </a:r>
            <a:r>
              <a:rPr lang="es-ES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3200" b="1" dirty="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31897" name="Group 15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21051"/>
        </p:xfrm>
        <a:graphic>
          <a:graphicData uri="http://schemas.openxmlformats.org/drawingml/2006/table">
            <a:tbl>
              <a:tblPr/>
              <a:tblGrid>
                <a:gridCol w="1403350"/>
                <a:gridCol w="1214438"/>
                <a:gridCol w="1403350"/>
                <a:gridCol w="1403350"/>
                <a:gridCol w="1401762"/>
                <a:gridCol w="1403350"/>
              </a:tblGrid>
              <a:tr h="1738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Estado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Donativos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Efectivo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(miles)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Donativos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especie (miles)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(miles)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del TOTAL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Promedio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donativos  en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efectivo por DA (miles)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  <a:cs typeface="Times New Roman" pitchFamily="18" charset="0"/>
                        </a:rPr>
                        <a:t>Chihuahua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  <a:cs typeface="Times New Roman" pitchFamily="18" charset="0"/>
                        </a:rPr>
                        <a:t>424, 016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  <a:cs typeface="Times New Roman" pitchFamily="18" charset="0"/>
                        </a:rPr>
                        <a:t>44,183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  <a:cs typeface="Times New Roman" pitchFamily="18" charset="0"/>
                        </a:rPr>
                        <a:t>468,199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  <a:cs typeface="Times New Roman" pitchFamily="18" charset="0"/>
                        </a:rPr>
                        <a:t>1.18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  <a:cs typeface="Times New Roman" pitchFamily="18" charset="0"/>
                        </a:rPr>
                        <a:t>2,231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  <a:cs typeface="Times New Roman" pitchFamily="18" charset="0"/>
                        </a:rPr>
                        <a:t>Nacional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  <a:cs typeface="Times New Roman" pitchFamily="18" charset="0"/>
                        </a:rPr>
                        <a:t>15,545,910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  <a:cs typeface="Times New Roman" pitchFamily="18" charset="0"/>
                        </a:rPr>
                        <a:t>24,195,120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  <a:cs typeface="Times New Roman" pitchFamily="18" charset="0"/>
                        </a:rPr>
                        <a:t>39,741,030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  <a:cs typeface="Times New Roman" pitchFamily="18" charset="0"/>
                        </a:rPr>
                        <a:t>7,726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Caso de Chihuahua:</a:t>
            </a:r>
            <a:endParaRPr lang="es-MX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09939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Total de Donatarias:                              223 (#7)</a:t>
            </a:r>
          </a:p>
          <a:p>
            <a:r>
              <a:rPr lang="es-MX" dirty="0" smtClean="0"/>
              <a:t>Total Donativos recibidos:    503,869,981 (#6) </a:t>
            </a:r>
          </a:p>
          <a:p>
            <a:r>
              <a:rPr lang="es-MX" dirty="0" smtClean="0"/>
              <a:t>Total Donativos otorgados:  118,698,746 (#9)</a:t>
            </a:r>
          </a:p>
          <a:p>
            <a:pPr>
              <a:buNone/>
            </a:pPr>
            <a:endParaRPr lang="es-MX" dirty="0" smtClean="0"/>
          </a:p>
          <a:p>
            <a:pPr algn="ctr">
              <a:buNone/>
            </a:pPr>
            <a:r>
              <a:rPr lang="es-MX" i="1" dirty="0" smtClean="0"/>
              <a:t>En casi todos los rubros se encuentra </a:t>
            </a:r>
          </a:p>
          <a:p>
            <a:pPr algn="ctr">
              <a:buNone/>
            </a:pPr>
            <a:r>
              <a:rPr lang="es-MX" i="1" dirty="0" smtClean="0"/>
              <a:t>en el Top 10 nacional.</a:t>
            </a:r>
          </a:p>
        </p:txBody>
      </p:sp>
      <p:sp>
        <p:nvSpPr>
          <p:cNvPr id="4" name="Rectangle 437"/>
          <p:cNvSpPr>
            <a:spLocks/>
          </p:cNvSpPr>
          <p:nvPr/>
        </p:nvSpPr>
        <p:spPr bwMode="auto">
          <a:xfrm>
            <a:off x="61156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ES" sz="4400" dirty="0" smtClean="0">
                <a:solidFill>
                  <a:schemeClr val="accent2"/>
                </a:solidFill>
                <a:latin typeface="Calibri" pitchFamily="34" charset="0"/>
              </a:rPr>
              <a:t>5. Fuentes </a:t>
            </a:r>
            <a:r>
              <a:rPr lang="es-ES" sz="4400" dirty="0">
                <a:solidFill>
                  <a:schemeClr val="accent2"/>
                </a:solidFill>
                <a:latin typeface="Calibri" pitchFamily="34" charset="0"/>
              </a:rPr>
              <a:t>de financiamiento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4000" dirty="0" smtClean="0">
                <a:solidFill>
                  <a:schemeClr val="accent2"/>
                </a:solidFill>
              </a:rPr>
              <a:t>5. Disponibilidad de Recursos: limitada</a:t>
            </a:r>
            <a:endParaRPr lang="es-MX" sz="4000" dirty="0">
              <a:solidFill>
                <a:schemeClr val="accent2"/>
              </a:solidFill>
            </a:endParaRPr>
          </a:p>
        </p:txBody>
      </p:sp>
      <p:sp>
        <p:nvSpPr>
          <p:cNvPr id="84994" name="AutoShape 2" descr="data:image/jpg;base64,/9j/4AAQSkZJRgABAQAAAQABAAD/2wCEAAkGBhEQEBQUEhQVEBQQFBYUFxEVFBQYExgZGRcZFRYRFxIYHCceFxkvJRQVJDssIycpLDAtFioxNzAqNiYrLikBCQoKDgwOGQ8PGTQkHiQtLissLDUvNTQ0NS41Myw0LCw0KikpNCkvLCw0KjUxLCwtLCk1Ly8sNCw0KSosLCk0Kf/AABEIAI0AZAMBIgACEQEDEQH/xAAcAAEAAgMBAQEAAAAAAAAAAAAABQcEBggBAgP/xAA+EAACAQMCAwUGAwUGBwAAAAABAgMABBESIQUGMQcTQVGBFCJCUmFxcpKhIzJikfAVM7LBxNEXQ3OiscLD/8QAGgEBAAIDAQAAAAAAAAAAAAAAAAQFAgMGAf/EACURAAICAgEEAQUBAAAAAAAAAAABAgMEERIhQVFxMRMUIoHwBf/aAAwDAQACEQMRAD8AvGlKUApSlAKgJeerIMVWRpyux9nhmnAPiC8KMoP0zURxW4a/mljLEWkDGIxgkCeRf73vCNzEp9zT0ZlbVkACsuOMKAqgKqjAUDAAHgANgKh25Sg+KWyVVjOa22TPCuYra6JWKTLoMtEyskqjwZoZAHA+pGKkq0nifDBMFIZopYjqinTHeRt5jOxU9Cp2YHBqd5W421zE3egJNbyGGVVzp1ABhImd9DKyOM9NWMnFbKb1b7MLaXX6JmlKVINApSlAKUpQClKUArE4vf8As9vNMRq7mJ5MeehS2P0rKZsbnbFVtzr2o2xjlt7ZfazIjxPLqK24DAqwDjeU7/Bt/EKxlOMVuTM4QlN6itslOCWhitokJywQam+Zz70j+rFj61kzRCRcE7ZByDuCDkEHzBFRPK3Flu7RSTl1URyjodYXBbboD+8MefmKzOEosa9yBpMGFAwBlDnQ488gYz8ymqN9W2W/x+J9exKqNqkfJOoysyhhjdcEAKoGOmMdcg5OYex4y9jcXE6I93BJDE805dFUGJpQ5jAXDkRlNlAGE3bJ32C4PunLaABkscYAG5J1bY28axOAcvNfJ311JK8DvqhtiERXiGNEkwVQzBiCwUnGkgMCcipOMpOW4kfI4qOmbxSlKtStFKUoBSlKAVj39/HBE8srCOONSzO3QAdTWRVS9s3G2aaK0BwiILiQfMxZliB+g7t2+5U+FYWTVcXJm2qt2zUF3Nf5y59n4ixQaobXO0HRpB4NOR1/B0HjqPTWFby6DbP+VeOc7DbzPkP96+gMdPCqG2yVj3I6WmmNS4wMvhnFZbaTXC5RsYPirD5WU7EfqM7EVP3XP8kirqhQSJnEySujDPXA0nY4GQSQcDI2rVqezyBVkZGWKVnSKTbQ5jOJFHkwOevULt0OPIcurXY8shW2uXctLkCI8VSR7uUyrBMF9kCxrGQFV0eUgapQc9Dhcqcg4qza5+5I5qPDboyMGeGZRHMq7sACSkqr8RXU23UhzjJABvLg/Hba8TXbypMviUYEqflZeqn6EA1c404ygtfsocuqVdj38djPqP47xcWsWvQZWZ44kjUqCzyOEVdTbAZbJJ6AE1+3FOJJbQyTSE6IULtgZOAM4A8TVfz38/ErqDvNdmkTO0SrpY6hEw74zMpjkf38BVDDSrtk7ESNpdCLpkxdc3cRSeKNeHowmydftT6UAxkyOICq9egJJxt4VI2vMcyzxRXMMcQuCyRyxztIveKusRMGiQqSquR1zoI22zBytcHUP7Sjj0sUJa0iVsg4OGdwrbgjIGMj6VF3fLyNLayPcXN84vLfTJJhYBh9ZEaKqqT7nw56b16eFo0pSgFUx2y8PaK9Sc5KXEKxg+UkRc6M+ZEgI/C3lVz1U/bTxbVLb2o6IDcuPqcxRf8A2PoK0ZGvpS2SsRyV0eJWsaYHmepPmfE190pVAdMuh8vqx7o1McBV82J0qvqSB61f8fI9seHR2Mi6440Uauj6x7xnVuqvqLNn+I+BIqm+SrHvuJWieAmEp+0StMP+5E/nXQ1W+DDUHLyUf+lY3Yo+CjuP9ll9akmEe3ReBTSs4Hk8RIDn6od/lFQcHAuIxtqjtr+FiMF4knjYjrgshBI+9dG0xW14sN8ltejQs2zjxlp+0c/rFxiXEckfE5o2IDwyCbQ6Z96NmlwuCMjc+NWCvForiWOGMsJu9jk7p45EdFjkRpCyso04GR9dQAzmt/xWqc0ymK7hmdZBClvcRmZI2kEbyPAVZ1TLAYibfGPMisvt1tNtvRreQ3tKKW/CJjl0D2ZGHSUvKPtLI0o/x1i8yH9vw/63v+luT/ln0qG4dzxbwxpH7RZyBFVFJnEDYACjMcmcdPm9K9t+YPb761RO5dbZpbh2hn74L+yeBFcqgVSe/JA1EnQdtqkEY3WlKUArn3n2/wC/4ndN1COIV+0ShWH5zLXQVcpNxV3d3cau8d5Gwfey7lz9Dux8qi5UJTr1Em4VkK7eU2Z1K/Bb2M/EB9Dsf1r6N0nzL+YVSuEl0aOhVkGtpm7dkcOrimT/AMu1mb1MkKD9C1XdVKdi12rcRmAzk2pwcY6Spqxn8S1ddXmNFxqSZzeZJSuk0/7QpSlSCKKUpQHjKCMHcHwPSioB0GPoK9pQClKUB4a5U4pw829xNCRjuJpI8fRWIQ/l0n1rqyqI7ZuXmgv/AGgD9neKMnwEsahWU+WVVCPPS3lQGg15Xtfk2zj6gj+W4/8AagNp7OOMC04pbuxwkhNux8hLgKfziP0rpGuSHXIIzj6jqPIj6103yVzCL+xhn+J10yDykU6JF+2oHH0IoCcpSlAKUpQClKUApSlAKhubuWk4jaSW7nSWGUkxkpIu6SD7Hr5gkeNTNKA5OubZ4pHjkGiSJ2R18mU4YZ8Rt6jBpa8Ma4kWNc6sSyLjxaKCWYL693j1reu2vg4h4ikyjAvIdR/HERGx/K0X5aiuy23L8YtcDIj76RvwiF0/8yKPWgNVVgQCOh3FXB2CX2YruH5JY5h9pE0H9YD/ADqquL2At7m4hX92CeaJfwrIwX9MVZHYJCe+vW8BHbr66pm/r70BcdKUoBSlKAUpSgFKUoBWNxHiMVvE0szrFHGMs7HCgff+s1+00oRSx6KCT9gMnauaebedJ+KS95ISsIOYbfPuoPBiPikIO58M4GB1Ayu0HnL+1LoOqlIYFZIg3751EF5WHwk6VwPALvuSBu/Ydy0yrLeuMCZRDDnxQHVJJ9iwUD/p56EVV3L0lr7Shvll9mXdljUMznwRwGDKnnpBJ6bZzXS/AeL211bq9o6vFjQugY06dtBQgFCNtiBigObeZblZL67dTlXupyD4Ed4wB/SrZ7CbHTZTykf31yQD/DGiL/iMlU/xbgs1jMbe4UpJHsCekijYSofiU9dunQ4Iryz4ncQACK4uIQpLAJPKqgk6idAbT1JPTFAdWUrXOz3jct7w2CefHeOHDMBgNokaMSgdBqChttt9tq2OgFKUoBSlKAUpSgFVHzj2LEs0vDyqhiWNo50qCdz3Unwj+Fth4EDarYZjXqMaA5r/AOH/ABTWE9im1E4z+y0esmvSB61cnZjyVLwy3k75g0tw4dkQkomF0qoYgam8zgeA8Mnc6UBh8U4Nb3SaLiKOdPlkRWAPmMjY/UVCQ9mXCUYMLKDI3GU1D8rEg+orZ6UB8ogUAAAADAAGAAOgA8BX1SlAKUpQClKUApSlA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952500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4998" name="Picture 6" descr="http://www.ciudadaccesible.cl/images/stories/donation.jpg"/>
          <p:cNvPicPr>
            <a:picLocks noChangeAspect="1" noChangeArrowheads="1"/>
          </p:cNvPicPr>
          <p:nvPr/>
        </p:nvPicPr>
        <p:blipFill>
          <a:blip r:embed="rId4" cstate="print"/>
          <a:srcRect r="15238"/>
          <a:stretch>
            <a:fillRect/>
          </a:stretch>
        </p:blipFill>
        <p:spPr bwMode="auto">
          <a:xfrm>
            <a:off x="5724128" y="2276872"/>
            <a:ext cx="2664296" cy="3638550"/>
          </a:xfrm>
          <a:prstGeom prst="rect">
            <a:avLst/>
          </a:prstGeom>
          <a:noFill/>
        </p:spPr>
      </p:pic>
      <p:pic>
        <p:nvPicPr>
          <p:cNvPr id="84996" name="Picture 4" descr="http://www.educima.com/colecta-de-dinero-t147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88840"/>
            <a:ext cx="2808312" cy="3965086"/>
          </a:xfrm>
          <a:prstGeom prst="rect">
            <a:avLst/>
          </a:prstGeom>
          <a:noFill/>
        </p:spPr>
      </p:pic>
      <p:pic>
        <p:nvPicPr>
          <p:cNvPr id="85000" name="Picture 8" descr="http://www.arthritis.org/media/Spanish%20Pictures%200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628800"/>
            <a:ext cx="2998926" cy="3709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8" cy="3960440"/>
          </a:xfrm>
        </p:spPr>
        <p:txBody>
          <a:bodyPr>
            <a:normAutofit/>
          </a:bodyPr>
          <a:lstStyle/>
          <a:p>
            <a:r>
              <a:rPr lang="es-MX" sz="4800" dirty="0" smtClean="0">
                <a:solidFill>
                  <a:schemeClr val="accent2"/>
                </a:solidFill>
              </a:rPr>
              <a:t>III. OTRO FACTOR RELEVANTE: </a:t>
            </a:r>
            <a:br>
              <a:rPr lang="es-MX" sz="4800" dirty="0" smtClean="0">
                <a:solidFill>
                  <a:schemeClr val="accent2"/>
                </a:solidFill>
              </a:rPr>
            </a:br>
            <a:r>
              <a:rPr lang="es-MX" sz="4800" dirty="0" smtClean="0">
                <a:solidFill>
                  <a:schemeClr val="accent2"/>
                </a:solidFill>
              </a:rPr>
              <a:t>FALTA DE UNA CULTURA DE PARTICIPACIÓN</a:t>
            </a:r>
            <a:endParaRPr lang="es-MX" sz="4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/>
            <a:r>
              <a:rPr lang="es-ES" sz="1600">
                <a:latin typeface="Century Gothic" charset="0"/>
              </a:rPr>
              <a:t/>
            </a:r>
            <a:br>
              <a:rPr lang="es-ES" sz="1600">
                <a:latin typeface="Century Gothic" charset="0"/>
              </a:rPr>
            </a:br>
            <a:endParaRPr lang="es-ES">
              <a:latin typeface="Century Gothic" charset="0"/>
            </a:endParaRPr>
          </a:p>
        </p:txBody>
      </p:sp>
      <p:graphicFrame>
        <p:nvGraphicFramePr>
          <p:cNvPr id="7679" name="Group 511"/>
          <p:cNvGraphicFramePr>
            <a:graphicFrameLocks noGrp="1"/>
          </p:cNvGraphicFramePr>
          <p:nvPr>
            <p:ph type="tbl" idx="1"/>
          </p:nvPr>
        </p:nvGraphicFramePr>
        <p:xfrm>
          <a:off x="0" y="1531938"/>
          <a:ext cx="8893175" cy="4546611"/>
        </p:xfrm>
        <a:graphic>
          <a:graphicData uri="http://schemas.openxmlformats.org/drawingml/2006/table">
            <a:tbl>
              <a:tblPr/>
              <a:tblGrid>
                <a:gridCol w="5741988"/>
                <a:gridCol w="1684337"/>
                <a:gridCol w="1466850"/>
              </a:tblGrid>
              <a:tr h="914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Dígame en cuál organización realizó un trabajo voluntario en los últimos 12 meses  (porcentaje que contesto “si”)</a:t>
                      </a:r>
                      <a:endParaRPr kumimoji="0" lang="es-MX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ＭＳ Ｐゴシック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Chihuahua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Nacional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ＭＳ Ｐゴシック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%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%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444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Escolar educativa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15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14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444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Religiosas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13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13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444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Individual o informal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10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2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444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Desarrollo Comunitario/ Acción vecinal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4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4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444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Servicios Humanitarios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4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3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444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Grupos de jóvenes, clubes,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4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08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i="1" dirty="0" smtClean="0"/>
              <a:t>¿Por qué México tiene un tercer sector poco desarrollado?</a:t>
            </a:r>
            <a:endParaRPr lang="es-MX" i="1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Una preocupación…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6624637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 txBox="1">
            <a:spLocks/>
          </p:cNvSpPr>
          <p:nvPr/>
        </p:nvSpPr>
        <p:spPr bwMode="auto">
          <a:xfrm>
            <a:off x="0" y="1196975"/>
            <a:ext cx="77771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17600" indent="-1117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>
                <a:latin typeface="Calibri" charset="0"/>
              </a:rPr>
              <a:t>Preferencias para donar: ¿Directamente a los necesitados? o ¿a instituciones?</a:t>
            </a:r>
            <a:endParaRPr lang="es-ES"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050" y="3933825"/>
            <a:ext cx="433388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3492500" y="4581525"/>
            <a:ext cx="431800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4787900" y="4221163"/>
            <a:ext cx="5048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6300788" y="4941888"/>
            <a:ext cx="4318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2484438" y="3500438"/>
            <a:ext cx="431800" cy="16573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3924300" y="4652963"/>
            <a:ext cx="431800" cy="43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5292725" y="4652963"/>
            <a:ext cx="503238" cy="43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5" name="Rectangle 14"/>
          <p:cNvSpPr/>
          <p:nvPr/>
        </p:nvSpPr>
        <p:spPr>
          <a:xfrm>
            <a:off x="6732588" y="4868863"/>
            <a:ext cx="431800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7" name="Rectangle 16"/>
          <p:cNvSpPr/>
          <p:nvPr/>
        </p:nvSpPr>
        <p:spPr>
          <a:xfrm>
            <a:off x="3563938" y="1773238"/>
            <a:ext cx="14446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8" name="Rectangle 17"/>
          <p:cNvSpPr/>
          <p:nvPr/>
        </p:nvSpPr>
        <p:spPr>
          <a:xfrm>
            <a:off x="4427538" y="1773238"/>
            <a:ext cx="144462" cy="1428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93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Membresia</a:t>
            </a:r>
            <a:r>
              <a:rPr lang="en-US" dirty="0" smtClean="0"/>
              <a:t> en ONGs</a:t>
            </a:r>
            <a:endParaRPr lang="en-US" dirty="0"/>
          </a:p>
        </p:txBody>
      </p:sp>
      <p:graphicFrame>
        <p:nvGraphicFramePr>
          <p:cNvPr id="4" name="Object 3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077300"/>
              </p:ext>
            </p:extLst>
          </p:nvPr>
        </p:nvGraphicFramePr>
        <p:xfrm>
          <a:off x="539552" y="1412776"/>
          <a:ext cx="7817952" cy="4355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2" name="Chart" r:id="rId3" imgW="6839102" imgH="3810000" progId="Excel.Chart.8">
                  <p:embed/>
                </p:oleObj>
              </mc:Choice>
              <mc:Fallback>
                <p:oleObj name="Chart" r:id="rId3" imgW="6839102" imgH="38100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12776"/>
                        <a:ext cx="7817952" cy="4355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4591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Confianza</a:t>
            </a:r>
            <a:r>
              <a:rPr lang="en-US" sz="2400" dirty="0"/>
              <a:t> </a:t>
            </a:r>
            <a:r>
              <a:rPr lang="en-US" sz="2400" dirty="0" smtClean="0"/>
              <a:t>en </a:t>
            </a:r>
            <a:r>
              <a:rPr lang="en-US" sz="2400" dirty="0" err="1" smtClean="0"/>
              <a:t>instituciones</a:t>
            </a:r>
            <a:endParaRPr lang="en-US" sz="2400" dirty="0"/>
          </a:p>
        </p:txBody>
      </p:sp>
      <p:graphicFrame>
        <p:nvGraphicFramePr>
          <p:cNvPr id="4" name="Object 3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369534"/>
              </p:ext>
            </p:extLst>
          </p:nvPr>
        </p:nvGraphicFramePr>
        <p:xfrm>
          <a:off x="467544" y="1124744"/>
          <a:ext cx="7986046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Chart" r:id="rId3" imgW="6839102" imgH="3810000" progId="Excel.Chart.8">
                  <p:embed/>
                </p:oleObj>
              </mc:Choice>
              <mc:Fallback>
                <p:oleObj name="Chart" r:id="rId3" imgW="6839102" imgH="38100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124744"/>
                        <a:ext cx="7986046" cy="5256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6033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Confianza</a:t>
            </a:r>
            <a:r>
              <a:rPr lang="en-US" sz="2800" dirty="0" smtClean="0"/>
              <a:t> social/interpersonal</a:t>
            </a:r>
            <a:endParaRPr lang="en-US" sz="2800" dirty="0"/>
          </a:p>
        </p:txBody>
      </p:sp>
      <p:graphicFrame>
        <p:nvGraphicFramePr>
          <p:cNvPr id="4" name="Object 3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934257"/>
              </p:ext>
            </p:extLst>
          </p:nvPr>
        </p:nvGraphicFramePr>
        <p:xfrm>
          <a:off x="374126" y="1412776"/>
          <a:ext cx="8014298" cy="4864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Gráfico" r:id="rId3" imgW="6839102" imgH="3810000" progId="Excel.Chart.8">
                  <p:embed/>
                </p:oleObj>
              </mc:Choice>
              <mc:Fallback>
                <p:oleObj name="Gráfico" r:id="rId3" imgW="6839102" imgH="38100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26" y="1412776"/>
                        <a:ext cx="8014298" cy="4864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351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is-IS" dirty="0" smtClean="0"/>
              <a:t>Cultura de participación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Informalidad</a:t>
            </a:r>
            <a:endParaRPr lang="en-US" sz="4800" dirty="0" smtClean="0"/>
          </a:p>
          <a:p>
            <a:r>
              <a:rPr lang="en-US" sz="4800" dirty="0" err="1" smtClean="0"/>
              <a:t>Poca</a:t>
            </a:r>
            <a:r>
              <a:rPr lang="en-US" sz="4800" dirty="0" smtClean="0"/>
              <a:t> </a:t>
            </a:r>
            <a:r>
              <a:rPr lang="en-US" sz="4800" dirty="0" err="1" smtClean="0"/>
              <a:t>paritcipaci</a:t>
            </a:r>
            <a:r>
              <a:rPr lang="en-US" sz="4800" dirty="0" err="1" smtClean="0"/>
              <a:t>ón</a:t>
            </a:r>
            <a:r>
              <a:rPr lang="en-US" sz="4800" dirty="0" smtClean="0"/>
              <a:t> </a:t>
            </a:r>
            <a:endParaRPr lang="en-US" sz="4800" dirty="0" smtClean="0"/>
          </a:p>
          <a:p>
            <a:r>
              <a:rPr lang="en-US" sz="4800" dirty="0" err="1" smtClean="0"/>
              <a:t>Desconfianza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38315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Por que importa la informalidad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611560" y="1340768"/>
            <a:ext cx="7488832" cy="550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i="1" u="sng" dirty="0" smtClean="0">
                <a:latin typeface="+mn-lt"/>
              </a:rPr>
              <a:t>El primer paso para superar la pobreza y la exclusión social, es crear y fortalecer las </a:t>
            </a:r>
            <a:r>
              <a:rPr lang="es-MX" sz="2600" i="1" u="sng" dirty="0" smtClean="0">
                <a:latin typeface="+mn-lt"/>
              </a:rPr>
              <a:t>organizaciones.</a:t>
            </a:r>
            <a:r>
              <a:rPr lang="es-MX" sz="2600" dirty="0" smtClean="0">
                <a:latin typeface="+mn-lt"/>
              </a:rPr>
              <a:t> </a:t>
            </a:r>
            <a:r>
              <a:rPr lang="es-MX" sz="2600" i="1" dirty="0" smtClean="0">
                <a:latin typeface="+mn-lt"/>
              </a:rPr>
              <a:t>No </a:t>
            </a:r>
            <a:r>
              <a:rPr lang="es-MX" sz="2600" i="1" dirty="0" smtClean="0">
                <a:latin typeface="+mn-lt"/>
              </a:rPr>
              <a:t>estar organizado es el mayor indicador de la pobreza. Cuando las personas no están organizadas, no se sienten obligadas a respetar las reglas con los otros ni con la sociedad (no tienen autorregulación) y su aislamiento facilita que otros puedan violar sus derechos (no tienen protección social)</a:t>
            </a:r>
            <a:r>
              <a:rPr lang="es-MX" sz="2600" i="1" dirty="0" smtClean="0">
                <a:latin typeface="+mn-lt"/>
              </a:rPr>
              <a:t>.</a:t>
            </a:r>
            <a:endParaRPr lang="es-MX" sz="2600" i="1" dirty="0" smtClean="0">
              <a:latin typeface="+mn-lt"/>
            </a:endParaRPr>
          </a:p>
          <a:p>
            <a:r>
              <a:rPr lang="es-MX" dirty="0" smtClean="0">
                <a:latin typeface="+mn-lt"/>
              </a:rPr>
              <a:t>Jose Bernardo Toro A</a:t>
            </a:r>
            <a:r>
              <a:rPr lang="es-MX" dirty="0" smtClean="0">
                <a:latin typeface="+mn-lt"/>
              </a:rPr>
              <a:t>. (</a:t>
            </a:r>
            <a:r>
              <a:rPr lang="es-ES" dirty="0" smtClean="0">
                <a:latin typeface="+mn-lt"/>
              </a:rPr>
              <a:t>2003) </a:t>
            </a:r>
            <a:endParaRPr lang="es-MX" dirty="0" smtClean="0">
              <a:latin typeface="+mn-lt"/>
            </a:endParaRPr>
          </a:p>
          <a:p>
            <a:r>
              <a:rPr lang="es-MX" dirty="0" smtClean="0">
                <a:latin typeface="+mn-lt"/>
              </a:rPr>
              <a:t>“Una </a:t>
            </a:r>
            <a:r>
              <a:rPr lang="es-MX" dirty="0" smtClean="0">
                <a:latin typeface="+mn-lt"/>
              </a:rPr>
              <a:t>Visi</a:t>
            </a:r>
            <a:r>
              <a:rPr lang="es-MX" dirty="0" smtClean="0">
                <a:latin typeface="+mn-lt"/>
              </a:rPr>
              <a:t>ó</a:t>
            </a:r>
            <a:r>
              <a:rPr lang="es-MX" dirty="0" smtClean="0">
                <a:latin typeface="+mn-lt"/>
              </a:rPr>
              <a:t>n </a:t>
            </a:r>
            <a:r>
              <a:rPr lang="es-MX" dirty="0" smtClean="0">
                <a:latin typeface="+mn-lt"/>
              </a:rPr>
              <a:t>de la Justicia Social desde los Derechos Humanos</a:t>
            </a:r>
            <a:r>
              <a:rPr lang="es-MX" sz="2000" dirty="0" smtClean="0">
                <a:latin typeface="+mn-lt"/>
              </a:rPr>
              <a:t>”</a:t>
            </a:r>
            <a:endParaRPr lang="es-ES" sz="2000" dirty="0" smtClean="0">
              <a:latin typeface="+mn-lt"/>
            </a:endParaRPr>
          </a:p>
          <a:p>
            <a:endParaRPr lang="es-ES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0418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2"/>
                </a:solidFill>
              </a:rPr>
              <a:t>Buscando un Ambiente propicio...</a:t>
            </a:r>
          </a:p>
        </p:txBody>
      </p:sp>
      <p:sp>
        <p:nvSpPr>
          <p:cNvPr id="164868" name="Freeform 4"/>
          <p:cNvSpPr>
            <a:spLocks/>
          </p:cNvSpPr>
          <p:nvPr/>
        </p:nvSpPr>
        <p:spPr bwMode="auto">
          <a:xfrm flipH="1">
            <a:off x="755575" y="2205038"/>
            <a:ext cx="3084587" cy="2952154"/>
          </a:xfrm>
          <a:custGeom>
            <a:avLst/>
            <a:gdLst/>
            <a:ahLst/>
            <a:cxnLst>
              <a:cxn ang="0">
                <a:pos x="337" y="110"/>
              </a:cxn>
              <a:cxn ang="0">
                <a:pos x="1599" y="0"/>
              </a:cxn>
              <a:cxn ang="0">
                <a:pos x="1209" y="689"/>
              </a:cxn>
              <a:cxn ang="0">
                <a:pos x="1587" y="1377"/>
              </a:cxn>
              <a:cxn ang="0">
                <a:pos x="430" y="1279"/>
              </a:cxn>
              <a:cxn ang="0">
                <a:pos x="0" y="689"/>
              </a:cxn>
              <a:cxn ang="0">
                <a:pos x="337" y="110"/>
              </a:cxn>
            </a:cxnLst>
            <a:rect l="0" t="0" r="r" b="b"/>
            <a:pathLst>
              <a:path w="1599" h="1377">
                <a:moveTo>
                  <a:pt x="337" y="110"/>
                </a:moveTo>
                <a:lnTo>
                  <a:pt x="1599" y="0"/>
                </a:lnTo>
                <a:lnTo>
                  <a:pt x="1209" y="689"/>
                </a:lnTo>
                <a:lnTo>
                  <a:pt x="1587" y="1377"/>
                </a:lnTo>
                <a:lnTo>
                  <a:pt x="430" y="1279"/>
                </a:lnTo>
                <a:lnTo>
                  <a:pt x="0" y="689"/>
                </a:lnTo>
                <a:lnTo>
                  <a:pt x="337" y="11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1258888" y="2708275"/>
            <a:ext cx="203993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="1" dirty="0" err="1">
                <a:latin typeface="Calibri" pitchFamily="34" charset="0"/>
              </a:rPr>
              <a:t>Buscando</a:t>
            </a:r>
            <a:r>
              <a:rPr lang="en-US" sz="2400" b="1" dirty="0">
                <a:latin typeface="Calibri" pitchFamily="34" charset="0"/>
              </a:rPr>
              <a:t> el </a:t>
            </a:r>
            <a:r>
              <a:rPr lang="en-US" sz="2400" b="1" dirty="0" err="1">
                <a:latin typeface="Calibri" pitchFamily="34" charset="0"/>
              </a:rPr>
              <a:t>ambiente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propicio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para</a:t>
            </a:r>
            <a:r>
              <a:rPr lang="en-US" sz="2400" b="1" dirty="0">
                <a:latin typeface="Calibri" pitchFamily="34" charset="0"/>
              </a:rPr>
              <a:t> la </a:t>
            </a:r>
            <a:r>
              <a:rPr lang="en-US" sz="2400" b="1" dirty="0" err="1">
                <a:latin typeface="Calibri" pitchFamily="34" charset="0"/>
              </a:rPr>
              <a:t>sociedad</a:t>
            </a:r>
            <a:r>
              <a:rPr lang="en-US" sz="2400" b="1" dirty="0">
                <a:latin typeface="Calibri" pitchFamily="34" charset="0"/>
              </a:rPr>
              <a:t> civil</a:t>
            </a:r>
            <a:endParaRPr lang="de-DE" sz="2400" b="1" dirty="0">
              <a:latin typeface="Calibri" pitchFamily="34" charset="0"/>
            </a:endParaRPr>
          </a:p>
        </p:txBody>
      </p:sp>
      <p:sp>
        <p:nvSpPr>
          <p:cNvPr id="164871" name="Freeform 7"/>
          <p:cNvSpPr>
            <a:spLocks/>
          </p:cNvSpPr>
          <p:nvPr/>
        </p:nvSpPr>
        <p:spPr bwMode="auto">
          <a:xfrm flipH="1">
            <a:off x="3313113" y="2457450"/>
            <a:ext cx="2720975" cy="2343150"/>
          </a:xfrm>
          <a:custGeom>
            <a:avLst/>
            <a:gdLst/>
            <a:ahLst/>
            <a:cxnLst>
              <a:cxn ang="0">
                <a:pos x="321" y="93"/>
              </a:cxn>
              <a:cxn ang="0">
                <a:pos x="1358" y="0"/>
              </a:cxn>
              <a:cxn ang="0">
                <a:pos x="1018" y="576"/>
              </a:cxn>
              <a:cxn ang="0">
                <a:pos x="1444" y="1147"/>
              </a:cxn>
              <a:cxn ang="0">
                <a:pos x="430" y="1060"/>
              </a:cxn>
              <a:cxn ang="0">
                <a:pos x="0" y="567"/>
              </a:cxn>
              <a:cxn ang="0">
                <a:pos x="321" y="93"/>
              </a:cxn>
            </a:cxnLst>
            <a:rect l="0" t="0" r="r" b="b"/>
            <a:pathLst>
              <a:path w="1444" h="1147">
                <a:moveTo>
                  <a:pt x="321" y="93"/>
                </a:moveTo>
                <a:lnTo>
                  <a:pt x="1358" y="0"/>
                </a:lnTo>
                <a:lnTo>
                  <a:pt x="1018" y="576"/>
                </a:lnTo>
                <a:lnTo>
                  <a:pt x="1444" y="1147"/>
                </a:lnTo>
                <a:lnTo>
                  <a:pt x="430" y="1060"/>
                </a:lnTo>
                <a:lnTo>
                  <a:pt x="0" y="567"/>
                </a:lnTo>
                <a:lnTo>
                  <a:pt x="321" y="93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3708400" y="3087688"/>
            <a:ext cx="19431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42900" indent="-342900" algn="ctr" eaLnBrk="0" hangingPunct="0">
              <a:buFont typeface="Arial" charset="0"/>
              <a:buNone/>
            </a:pPr>
            <a:r>
              <a:rPr lang="en-US" sz="2400" b="1" dirty="0" err="1">
                <a:latin typeface="Calibri" pitchFamily="34" charset="0"/>
              </a:rPr>
              <a:t>Aún</a:t>
            </a:r>
            <a:r>
              <a:rPr lang="en-US" sz="2400" b="1" dirty="0">
                <a:latin typeface="Calibri" pitchFamily="34" charset="0"/>
              </a:rPr>
              <a:t> no lo </a:t>
            </a:r>
            <a:r>
              <a:rPr lang="en-US" sz="2400" b="1" dirty="0" err="1">
                <a:latin typeface="Calibri" pitchFamily="34" charset="0"/>
              </a:rPr>
              <a:t>hemos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encontrado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64874" name="Freeform 10"/>
          <p:cNvSpPr>
            <a:spLocks/>
          </p:cNvSpPr>
          <p:nvPr/>
        </p:nvSpPr>
        <p:spPr bwMode="auto">
          <a:xfrm flipH="1">
            <a:off x="5435600" y="2636838"/>
            <a:ext cx="2730500" cy="1943100"/>
          </a:xfrm>
          <a:custGeom>
            <a:avLst/>
            <a:gdLst/>
            <a:ahLst/>
            <a:cxnLst>
              <a:cxn ang="0">
                <a:pos x="344" y="94"/>
              </a:cxn>
              <a:cxn ang="0">
                <a:pos x="1363" y="0"/>
              </a:cxn>
              <a:cxn ang="0">
                <a:pos x="1032" y="470"/>
              </a:cxn>
              <a:cxn ang="0">
                <a:pos x="1449" y="951"/>
              </a:cxn>
              <a:cxn ang="0">
                <a:pos x="361" y="859"/>
              </a:cxn>
              <a:cxn ang="0">
                <a:pos x="0" y="470"/>
              </a:cxn>
              <a:cxn ang="0">
                <a:pos x="344" y="94"/>
              </a:cxn>
            </a:cxnLst>
            <a:rect l="0" t="0" r="r" b="b"/>
            <a:pathLst>
              <a:path w="1449" h="951">
                <a:moveTo>
                  <a:pt x="344" y="94"/>
                </a:moveTo>
                <a:lnTo>
                  <a:pt x="1363" y="0"/>
                </a:lnTo>
                <a:lnTo>
                  <a:pt x="1032" y="470"/>
                </a:lnTo>
                <a:lnTo>
                  <a:pt x="1449" y="951"/>
                </a:lnTo>
                <a:lnTo>
                  <a:pt x="361" y="859"/>
                </a:lnTo>
                <a:lnTo>
                  <a:pt x="0" y="470"/>
                </a:lnTo>
                <a:lnTo>
                  <a:pt x="344" y="94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92D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64875" name="Rectangle 11"/>
          <p:cNvSpPr>
            <a:spLocks noChangeArrowheads="1"/>
          </p:cNvSpPr>
          <p:nvPr/>
        </p:nvSpPr>
        <p:spPr bwMode="auto">
          <a:xfrm>
            <a:off x="6156176" y="3231778"/>
            <a:ext cx="18722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Calibri" pitchFamily="34" charset="0"/>
              </a:rPr>
              <a:t>¿</a:t>
            </a:r>
            <a:r>
              <a:rPr lang="en-US" sz="2000" b="1" dirty="0" err="1">
                <a:latin typeface="Calibri" pitchFamily="34" charset="0"/>
              </a:rPr>
              <a:t>Cómo</a:t>
            </a:r>
            <a:r>
              <a:rPr lang="en-US" sz="2000" b="1" dirty="0">
                <a:latin typeface="Calibri" pitchFamily="34" charset="0"/>
              </a:rPr>
              <a:t> lo </a:t>
            </a:r>
            <a:r>
              <a:rPr lang="en-US" sz="2000" b="1" dirty="0" err="1" smtClean="0">
                <a:latin typeface="Calibri" pitchFamily="34" charset="0"/>
              </a:rPr>
              <a:t>construimos</a:t>
            </a:r>
            <a:r>
              <a:rPr lang="en-US" sz="2000" b="1" dirty="0" smtClean="0">
                <a:latin typeface="Calibri" pitchFamily="34" charset="0"/>
              </a:rPr>
              <a:t>?</a:t>
            </a:r>
            <a:endParaRPr lang="de-DE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8820472" cy="2578298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2"/>
                </a:solidFill>
              </a:rPr>
              <a:t>IV. ¿CÓMO LAS OSC PUEDEN PROMOVER UN AMBIENTE PROPICIO</a:t>
            </a:r>
            <a:br>
              <a:rPr lang="es-MX" dirty="0" smtClean="0">
                <a:solidFill>
                  <a:schemeClr val="accent2"/>
                </a:solidFill>
              </a:rPr>
            </a:br>
            <a:r>
              <a:rPr lang="es-MX" dirty="0" smtClean="0">
                <a:solidFill>
                  <a:schemeClr val="accent2"/>
                </a:solidFill>
              </a:rPr>
              <a:t> PARA LAS OSC?</a:t>
            </a:r>
            <a:endParaRPr lang="es-MX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52525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Marco Legal que empodere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Marco Fiscal que provea incentivos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Sistema de Rendición de Cuentas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Capacidad Institucional</a:t>
            </a:r>
          </a:p>
          <a:p>
            <a:pPr marL="609600" indent="-609600">
              <a:buNone/>
            </a:pPr>
            <a:r>
              <a:rPr lang="es-MX" dirty="0" smtClean="0"/>
              <a:t>5.  Disponibilidad de Recursos</a:t>
            </a:r>
            <a:endParaRPr lang="en-US" i="1" dirty="0" smtClean="0"/>
          </a:p>
          <a:p>
            <a:pPr marL="609600" indent="-609600">
              <a:buNone/>
            </a:pPr>
            <a:r>
              <a:rPr lang="en-US" dirty="0" smtClean="0"/>
              <a:t>6. 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cultura</a:t>
            </a:r>
            <a:r>
              <a:rPr lang="en-US" dirty="0" smtClean="0"/>
              <a:t> de </a:t>
            </a:r>
            <a:r>
              <a:rPr lang="en-US" dirty="0" err="1" smtClean="0"/>
              <a:t>participación</a:t>
            </a:r>
            <a:r>
              <a:rPr lang="en-US" dirty="0" smtClean="0"/>
              <a:t> 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MX" dirty="0" smtClean="0"/>
          </a:p>
          <a:p>
            <a:pPr>
              <a:buNone/>
            </a:pPr>
            <a:endParaRPr lang="es-MX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35280" cy="1143000"/>
          </a:xfrm>
        </p:spPr>
        <p:txBody>
          <a:bodyPr>
            <a:noAutofit/>
          </a:bodyPr>
          <a:lstStyle/>
          <a:p>
            <a:r>
              <a:rPr lang="es-MX" sz="3800" dirty="0" smtClean="0">
                <a:solidFill>
                  <a:schemeClr val="accent2"/>
                </a:solidFill>
              </a:rPr>
              <a:t>Recomendaciones de acción - </a:t>
            </a:r>
            <a:br>
              <a:rPr lang="es-MX" sz="3800" dirty="0" smtClean="0">
                <a:solidFill>
                  <a:schemeClr val="accent2"/>
                </a:solidFill>
              </a:rPr>
            </a:br>
            <a:r>
              <a:rPr lang="es-MX" sz="3800" dirty="0" smtClean="0">
                <a:solidFill>
                  <a:schemeClr val="accent2"/>
                </a:solidFill>
              </a:rPr>
              <a:t>hacia un ambiente propicio</a:t>
            </a:r>
            <a:endParaRPr lang="es-MX" sz="3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4704238"/>
            <a:ext cx="7812868" cy="52322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MX" sz="2800" dirty="0" smtClean="0"/>
              <a:t>Visibilidad</a:t>
            </a:r>
            <a:endParaRPr lang="es-MX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4149080"/>
            <a:ext cx="6954311" cy="52322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El Pedir</a:t>
            </a:r>
            <a:endParaRPr lang="es-MX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187624" y="3573016"/>
            <a:ext cx="6267466" cy="52322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Transparencia</a:t>
            </a:r>
            <a:endParaRPr lang="es-MX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619672" y="2996952"/>
            <a:ext cx="5408909" cy="52322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Medición de Impacto</a:t>
            </a:r>
            <a:endParaRPr lang="es-MX" sz="2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23728" y="2420888"/>
            <a:ext cx="4464496" cy="52322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Rendición de Cuentas</a:t>
            </a:r>
            <a:endParaRPr lang="es-MX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98072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Acciones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desde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sociedad</a:t>
            </a:r>
            <a:r>
              <a:rPr lang="en-US" sz="2800" b="1" dirty="0" smtClean="0"/>
              <a:t> civil </a:t>
            </a:r>
            <a:r>
              <a:rPr lang="en-US" sz="2800" b="1" dirty="0" err="1" smtClean="0"/>
              <a:t>organizada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Una pregunta</a:t>
            </a:r>
            <a:endParaRPr lang="es-MX" dirty="0">
              <a:solidFill>
                <a:schemeClr val="accent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2348880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i="1" dirty="0" smtClean="0"/>
              <a:t>¿Cómo se puede cambiar esta realidad desde la sociedad civil?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Oportunidades</a:t>
            </a:r>
            <a:r>
              <a:rPr lang="en-US" dirty="0" smtClean="0"/>
              <a:t> de </a:t>
            </a:r>
            <a:r>
              <a:rPr lang="en-US" dirty="0" err="1" smtClean="0"/>
              <a:t>acci</a:t>
            </a:r>
            <a:r>
              <a:rPr lang="en-US" dirty="0" err="1" smtClean="0"/>
              <a:t>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</a:t>
            </a:r>
          </a:p>
          <a:p>
            <a:r>
              <a:rPr lang="en-US" dirty="0" err="1" smtClean="0"/>
              <a:t>Institucional</a:t>
            </a:r>
            <a:endParaRPr lang="en-US" dirty="0" smtClean="0"/>
          </a:p>
          <a:p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organizaciones</a:t>
            </a:r>
            <a:r>
              <a:rPr lang="en-US" dirty="0" smtClean="0"/>
              <a:t> </a:t>
            </a:r>
            <a:r>
              <a:rPr lang="en-US" dirty="0" err="1" smtClean="0"/>
              <a:t>similares</a:t>
            </a:r>
            <a:endParaRPr lang="en-US" dirty="0" smtClean="0"/>
          </a:p>
          <a:p>
            <a:r>
              <a:rPr lang="en-US" dirty="0" err="1" smtClean="0"/>
              <a:t>Sociedad</a:t>
            </a:r>
            <a:r>
              <a:rPr lang="en-US" dirty="0" smtClean="0"/>
              <a:t> civil </a:t>
            </a:r>
            <a:r>
              <a:rPr lang="en-US" dirty="0" err="1" smtClean="0"/>
              <a:t>organizada</a:t>
            </a:r>
            <a:endParaRPr lang="en-US" dirty="0" smtClean="0"/>
          </a:p>
          <a:p>
            <a:r>
              <a:rPr lang="en-US" dirty="0" smtClean="0"/>
              <a:t>Inter-sectorial</a:t>
            </a:r>
          </a:p>
          <a:p>
            <a:pPr lvl="1"/>
            <a:r>
              <a:rPr lang="en-US" dirty="0" err="1" smtClean="0"/>
              <a:t>Empresas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Gobierno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 se </a:t>
            </a:r>
            <a:r>
              <a:rPr lang="en-US" sz="3600" dirty="0" err="1" smtClean="0"/>
              <a:t>comportan</a:t>
            </a:r>
            <a:r>
              <a:rPr lang="en-US" sz="3600" dirty="0" smtClean="0"/>
              <a:t> </a:t>
            </a:r>
            <a:r>
              <a:rPr lang="en-US" sz="3600" dirty="0" err="1" smtClean="0"/>
              <a:t>como</a:t>
            </a:r>
            <a:r>
              <a:rPr lang="en-US" sz="3600" dirty="0" smtClean="0"/>
              <a:t> </a:t>
            </a:r>
            <a:r>
              <a:rPr lang="en-US" sz="3600" dirty="0" err="1" smtClean="0"/>
              <a:t>cangrejos</a:t>
            </a:r>
            <a:endParaRPr lang="en-US" sz="3600" dirty="0"/>
          </a:p>
        </p:txBody>
      </p:sp>
      <p:pic>
        <p:nvPicPr>
          <p:cNvPr id="4" name="Content Placeholder 3" descr="crab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2" b="13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4840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¿Dónde están ustedes?</a:t>
            </a:r>
          </a:p>
        </p:txBody>
      </p:sp>
      <p:graphicFrame>
        <p:nvGraphicFramePr>
          <p:cNvPr id="4" name="Object 33"/>
          <p:cNvGraphicFramePr>
            <a:graphicFrameLocks noGrp="1" noChangeAspect="1"/>
          </p:cNvGraphicFramePr>
          <p:nvPr>
            <p:ph idx="1"/>
          </p:nvPr>
        </p:nvGraphicFramePr>
        <p:xfrm>
          <a:off x="662360" y="1535584"/>
          <a:ext cx="7815817" cy="459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¡Muchas gracias!</a:t>
            </a:r>
            <a:endParaRPr lang="es-MX" dirty="0">
              <a:solidFill>
                <a:schemeClr val="accent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313" y="23320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Michael D. Layton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Proyecto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Filantropía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Sociedad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Civil (PFSC), ITAM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Twitter: @</a:t>
            </a:r>
            <a:r>
              <a:rPr lang="en-US" sz="3200" dirty="0" err="1" smtClean="0">
                <a:solidFill>
                  <a:srgbClr val="0070C0"/>
                </a:solidFill>
              </a:rPr>
              <a:t>MDLayton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layton@itam.mx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www.filantropia.itam.mx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www.enafi.itam.mx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es-MX" sz="5400" dirty="0" smtClean="0">
                <a:solidFill>
                  <a:schemeClr val="accent2"/>
                </a:solidFill>
              </a:rPr>
              <a:t>V. REFERENCIAS</a:t>
            </a:r>
            <a:endParaRPr lang="es-MX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31150" cy="633412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chemeClr val="accent2"/>
                </a:solidFill>
              </a:rPr>
              <a:t>Referencias</a:t>
            </a:r>
          </a:p>
        </p:txBody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>
          <a:xfrm>
            <a:off x="250825" y="1052513"/>
            <a:ext cx="8374063" cy="532765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s-ES" sz="2600" dirty="0" smtClean="0"/>
              <a:t>Ablanedo, </a:t>
            </a:r>
            <a:r>
              <a:rPr lang="es-ES" sz="2600" dirty="0" err="1" smtClean="0"/>
              <a:t>Ireri</a:t>
            </a:r>
            <a:r>
              <a:rPr lang="es-ES" sz="2600" dirty="0" smtClean="0"/>
              <a:t>, Michael </a:t>
            </a:r>
            <a:r>
              <a:rPr lang="es-ES" sz="2600" dirty="0" err="1" smtClean="0"/>
              <a:t>Layton</a:t>
            </a:r>
            <a:r>
              <a:rPr lang="es-ES" sz="2600" dirty="0" smtClean="0"/>
              <a:t>  y Sergio García.</a:t>
            </a:r>
            <a:r>
              <a:rPr lang="es-ES" sz="2600" i="1" dirty="0" smtClean="0"/>
              <a:t> Definición de una agenda fiscal para el desarrollo de las organizaciones de la sociedad civil en México.</a:t>
            </a:r>
            <a:r>
              <a:rPr lang="es-ES" sz="2600" dirty="0" smtClean="0"/>
              <a:t> Ciudad de México: Incide Social, ITAM, ICNL y </a:t>
            </a:r>
            <a:r>
              <a:rPr lang="es-ES" sz="2600" dirty="0" err="1" smtClean="0"/>
              <a:t>Cemefi</a:t>
            </a:r>
            <a:r>
              <a:rPr lang="es-ES" sz="2600" dirty="0" smtClean="0"/>
              <a:t>, 2007</a:t>
            </a:r>
            <a:r>
              <a:rPr lang="en-US" sz="2600" dirty="0" smtClean="0"/>
              <a:t>. </a:t>
            </a:r>
            <a:r>
              <a:rPr lang="en-US" sz="2600" dirty="0" err="1" smtClean="0"/>
              <a:t>Traducido</a:t>
            </a:r>
            <a:r>
              <a:rPr lang="en-US" sz="2600" dirty="0" smtClean="0"/>
              <a:t> en ingles, “Defining a Fiscal Agenda for the Development of Civil Society Organizations in Mexico” (2007). </a:t>
            </a:r>
            <a:r>
              <a:rPr lang="en-US" sz="2600" dirty="0" err="1" smtClean="0"/>
              <a:t>Disponible</a:t>
            </a:r>
            <a:r>
              <a:rPr lang="en-US" sz="2600" dirty="0" smtClean="0"/>
              <a:t> en: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600" dirty="0" smtClean="0">
                <a:hlinkClick r:id="rId3"/>
              </a:rPr>
              <a:t>http://www.agendafiscalsociedadcivil.org/files/FiscalAgenda.pdf</a:t>
            </a:r>
            <a:r>
              <a:rPr lang="en-US" sz="2600" dirty="0" smtClean="0"/>
              <a:t>).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s-ES" sz="2600" dirty="0" smtClean="0">
                <a:latin typeface="Calibri" pitchFamily="34" charset="0"/>
              </a:rPr>
              <a:t>Carrillo </a:t>
            </a:r>
            <a:r>
              <a:rPr lang="es-ES" sz="2600" dirty="0" err="1" smtClean="0">
                <a:latin typeface="Calibri" pitchFamily="34" charset="0"/>
              </a:rPr>
              <a:t>Collard</a:t>
            </a:r>
            <a:r>
              <a:rPr lang="es-ES" sz="2600" dirty="0" smtClean="0">
                <a:latin typeface="Calibri" pitchFamily="34" charset="0"/>
              </a:rPr>
              <a:t>, Patricia, Socorro </a:t>
            </a:r>
            <a:r>
              <a:rPr lang="es-ES" sz="2600" dirty="0" err="1" smtClean="0">
                <a:latin typeface="Calibri" pitchFamily="34" charset="0"/>
              </a:rPr>
              <a:t>Mayec</a:t>
            </a:r>
            <a:r>
              <a:rPr lang="es-ES" sz="2600" dirty="0" smtClean="0">
                <a:latin typeface="Calibri" pitchFamily="34" charset="0"/>
              </a:rPr>
              <a:t> Vargas Arias, Mónica Tapia Álvarez, y Michael </a:t>
            </a:r>
            <a:r>
              <a:rPr lang="es-ES" sz="2600" dirty="0" err="1" smtClean="0">
                <a:latin typeface="Calibri" pitchFamily="34" charset="0"/>
              </a:rPr>
              <a:t>Layton</a:t>
            </a:r>
            <a:r>
              <a:rPr lang="es-ES" sz="2600" dirty="0" smtClean="0">
                <a:latin typeface="Calibri" pitchFamily="34" charset="0"/>
              </a:rPr>
              <a:t> el con la colaboración de Carlos Torres. “Diagnóstico sobre Filantropía Corporativa en México”. Ciudad de México: Fundación </a:t>
            </a:r>
            <a:r>
              <a:rPr lang="es-ES" sz="2600" dirty="0" err="1" smtClean="0">
                <a:latin typeface="Calibri" pitchFamily="34" charset="0"/>
              </a:rPr>
              <a:t>Borquez</a:t>
            </a:r>
            <a:r>
              <a:rPr lang="es-ES" sz="2600" dirty="0" smtClean="0">
                <a:latin typeface="Calibri" pitchFamily="34" charset="0"/>
              </a:rPr>
              <a:t> </a:t>
            </a:r>
            <a:r>
              <a:rPr lang="es-ES" sz="2600" dirty="0" err="1" smtClean="0">
                <a:latin typeface="Calibri" pitchFamily="34" charset="0"/>
              </a:rPr>
              <a:t>Schwarzbeck</a:t>
            </a:r>
            <a:r>
              <a:rPr lang="es-ES" sz="2600" dirty="0" smtClean="0">
                <a:latin typeface="Calibri" pitchFamily="34" charset="0"/>
              </a:rPr>
              <a:t>, A.C., </a:t>
            </a:r>
            <a:r>
              <a:rPr lang="es-ES" sz="2600" dirty="0" err="1" smtClean="0">
                <a:latin typeface="Calibri" pitchFamily="34" charset="0"/>
              </a:rPr>
              <a:t>Synergos</a:t>
            </a:r>
            <a:r>
              <a:rPr lang="es-ES" sz="2600" dirty="0" smtClean="0">
                <a:latin typeface="Calibri" pitchFamily="34" charset="0"/>
              </a:rPr>
              <a:t> </a:t>
            </a:r>
            <a:r>
              <a:rPr lang="es-ES" sz="2600" dirty="0" err="1" smtClean="0">
                <a:latin typeface="Calibri" pitchFamily="34" charset="0"/>
              </a:rPr>
              <a:t>Institute</a:t>
            </a:r>
            <a:r>
              <a:rPr lang="es-ES" sz="2600" dirty="0" smtClean="0">
                <a:latin typeface="Calibri" pitchFamily="34" charset="0"/>
              </a:rPr>
              <a:t>, Alternativas y Capacidades A.C.,  ITAM y Fundación W.K. Kellogg, marzo de 2009. </a:t>
            </a:r>
            <a:r>
              <a:rPr lang="en-US" sz="2600" dirty="0" err="1" smtClean="0">
                <a:latin typeface="Calibri" pitchFamily="34" charset="0"/>
              </a:rPr>
              <a:t>Disponible</a:t>
            </a:r>
            <a:r>
              <a:rPr lang="en-US" sz="2600" dirty="0" smtClean="0">
                <a:latin typeface="Calibri" pitchFamily="34" charset="0"/>
              </a:rPr>
              <a:t> en: </a:t>
            </a:r>
            <a:r>
              <a:rPr lang="en-US" sz="2600" dirty="0" smtClean="0">
                <a:latin typeface="Calibri" pitchFamily="34" charset="0"/>
                <a:hlinkClick r:id="rId4"/>
              </a:rPr>
              <a:t>http://www.alternativasociales.org/esp/diagnostico_filantropia.php</a:t>
            </a:r>
            <a:endParaRPr lang="en-US" sz="2600" dirty="0" smtClean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600" dirty="0" smtClean="0"/>
              <a:t>Garcia, Sergio, Michael Layton, Judith </a:t>
            </a:r>
            <a:r>
              <a:rPr lang="en-US" sz="2600" dirty="0" err="1" smtClean="0"/>
              <a:t>Rodríguez</a:t>
            </a:r>
            <a:r>
              <a:rPr lang="en-US" sz="2600" dirty="0" smtClean="0"/>
              <a:t> y Ana Paulina Rosas, 2009. </a:t>
            </a:r>
            <a:r>
              <a:rPr lang="en-US" sz="2600" dirty="0" err="1" smtClean="0"/>
              <a:t>Donativos</a:t>
            </a:r>
            <a:r>
              <a:rPr lang="en-US" sz="2600" dirty="0" smtClean="0"/>
              <a:t> </a:t>
            </a:r>
            <a:r>
              <a:rPr lang="en-US" sz="2600" dirty="0" err="1" smtClean="0"/>
              <a:t>Privados</a:t>
            </a:r>
            <a:r>
              <a:rPr lang="en-US" sz="2600" dirty="0" smtClean="0"/>
              <a:t> 2006: </a:t>
            </a:r>
            <a:r>
              <a:rPr lang="en-US" sz="2600" dirty="0" err="1" smtClean="0"/>
              <a:t>una</a:t>
            </a:r>
            <a:r>
              <a:rPr lang="en-US" sz="2600" dirty="0" smtClean="0"/>
              <a:t> </a:t>
            </a:r>
            <a:r>
              <a:rPr lang="en-US" sz="2600" dirty="0" err="1" smtClean="0"/>
              <a:t>aproximación</a:t>
            </a:r>
            <a:r>
              <a:rPr lang="en-US" sz="2600" dirty="0" smtClean="0"/>
              <a:t> </a:t>
            </a:r>
            <a:r>
              <a:rPr lang="en-US" sz="2600" dirty="0" err="1" smtClean="0"/>
              <a:t>Ciudadana</a:t>
            </a:r>
            <a:r>
              <a:rPr lang="en-US" sz="2600" dirty="0" smtClean="0"/>
              <a:t> a </a:t>
            </a:r>
            <a:r>
              <a:rPr lang="en-US" sz="2600" dirty="0" err="1" smtClean="0"/>
              <a:t>las</a:t>
            </a:r>
            <a:r>
              <a:rPr lang="en-US" sz="2600" dirty="0" smtClean="0"/>
              <a:t> </a:t>
            </a:r>
            <a:r>
              <a:rPr lang="en-US" sz="2600" dirty="0" err="1" smtClean="0"/>
              <a:t>Causas</a:t>
            </a:r>
            <a:r>
              <a:rPr lang="en-US" sz="2600" dirty="0" smtClean="0"/>
              <a:t> </a:t>
            </a:r>
            <a:r>
              <a:rPr lang="en-US" sz="2600" dirty="0" err="1" smtClean="0"/>
              <a:t>Sociales</a:t>
            </a:r>
            <a:r>
              <a:rPr lang="en-US" sz="2600" dirty="0" smtClean="0"/>
              <a:t>. ITAM e </a:t>
            </a:r>
            <a:r>
              <a:rPr lang="en-US" sz="2600" dirty="0" err="1" smtClean="0"/>
              <a:t>Incide</a:t>
            </a:r>
            <a:r>
              <a:rPr lang="en-US" sz="2600" dirty="0" smtClean="0"/>
              <a:t> Social, México.</a:t>
            </a:r>
            <a:endParaRPr lang="en-US" sz="2600" dirty="0" smtClean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xfrm>
            <a:off x="539750" y="10525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s-MX" sz="2600" dirty="0" err="1" smtClean="0"/>
              <a:t>Layton</a:t>
            </a:r>
            <a:r>
              <a:rPr lang="es-MX" sz="2600" dirty="0" smtClean="0"/>
              <a:t>, Michael. ““</a:t>
            </a:r>
            <a:r>
              <a:rPr lang="es-MX" sz="2600" dirty="0" err="1" smtClean="0"/>
              <a:t>Philanthropy</a:t>
            </a:r>
            <a:r>
              <a:rPr lang="es-MX" sz="2600" dirty="0" smtClean="0"/>
              <a:t> and </a:t>
            </a:r>
            <a:r>
              <a:rPr lang="es-MX" sz="2600" dirty="0" err="1" smtClean="0"/>
              <a:t>the</a:t>
            </a:r>
            <a:r>
              <a:rPr lang="es-MX" sz="2600" dirty="0" smtClean="0"/>
              <a:t> </a:t>
            </a:r>
            <a:r>
              <a:rPr lang="es-MX" sz="2600" dirty="0" err="1" smtClean="0"/>
              <a:t>Third</a:t>
            </a:r>
            <a:r>
              <a:rPr lang="es-MX" sz="2600" dirty="0" smtClean="0"/>
              <a:t> Sector in </a:t>
            </a:r>
            <a:r>
              <a:rPr lang="es-MX" sz="2600" dirty="0" err="1" smtClean="0"/>
              <a:t>Mexico</a:t>
            </a:r>
            <a:r>
              <a:rPr lang="es-MX" sz="2600" dirty="0" smtClean="0"/>
              <a:t>: </a:t>
            </a:r>
            <a:r>
              <a:rPr lang="es-MX" sz="2600" dirty="0" err="1" smtClean="0"/>
              <a:t>The</a:t>
            </a:r>
            <a:r>
              <a:rPr lang="es-MX" sz="2600" dirty="0" smtClean="0"/>
              <a:t> </a:t>
            </a:r>
            <a:r>
              <a:rPr lang="es-MX" sz="2600" dirty="0" err="1" smtClean="0"/>
              <a:t>Enabling</a:t>
            </a:r>
            <a:r>
              <a:rPr lang="es-MX" sz="2600" dirty="0" smtClean="0"/>
              <a:t> </a:t>
            </a:r>
            <a:r>
              <a:rPr lang="es-MX" sz="2600" dirty="0" err="1" smtClean="0"/>
              <a:t>Environment</a:t>
            </a:r>
            <a:r>
              <a:rPr lang="es-MX" sz="2600" dirty="0" smtClean="0"/>
              <a:t> and </a:t>
            </a:r>
            <a:r>
              <a:rPr lang="es-MX" sz="2600" dirty="0" err="1" smtClean="0"/>
              <a:t>its</a:t>
            </a:r>
            <a:r>
              <a:rPr lang="es-MX" sz="2600" dirty="0" smtClean="0"/>
              <a:t> </a:t>
            </a:r>
            <a:r>
              <a:rPr lang="es-MX" sz="2600" dirty="0" err="1" smtClean="0"/>
              <a:t>Limitations</a:t>
            </a:r>
            <a:r>
              <a:rPr lang="es-MX" sz="2600" dirty="0" smtClean="0"/>
              <a:t>”.  </a:t>
            </a:r>
            <a:r>
              <a:rPr lang="es-MX" sz="2600" i="1" dirty="0" smtClean="0"/>
              <a:t>Norteamérica Revista Académica</a:t>
            </a:r>
            <a:r>
              <a:rPr lang="es-MX" sz="2600" dirty="0" smtClean="0"/>
              <a:t>, CISAN, UNAM Año 4 no. 1, enero-junio de 2009. </a:t>
            </a:r>
            <a:r>
              <a:rPr lang="en-US" sz="2600" dirty="0" smtClean="0"/>
              <a:t>Layton y Moreno, ISTR.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2600" dirty="0" err="1" smtClean="0"/>
              <a:t>Salamon</a:t>
            </a:r>
            <a:r>
              <a:rPr lang="en-US" sz="2600" dirty="0" smtClean="0"/>
              <a:t>, Lester M. y Stefan </a:t>
            </a:r>
            <a:r>
              <a:rPr lang="en-US" sz="2600" dirty="0" err="1" smtClean="0"/>
              <a:t>Toepler</a:t>
            </a:r>
            <a:r>
              <a:rPr lang="en-US" sz="2600" dirty="0" smtClean="0"/>
              <a:t>, 2000. “The Influence of the Legal Environment on the Development of the Nonprofit Sector,” Working Paper of the Johns Hopkins Center for Civil Society Studies, No. 17 (May).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s-ES" sz="26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s-ES" sz="2600" dirty="0" smtClean="0"/>
              <a:t>SHCP, “Reporte de Donatarias Autorizadas 2008, 2009, 2010”, http://www.shcp.gob.mx/INGRESOS/Reporte_Donatarias/reporte_de_donatarias_2009.pdf (consultado el 30 de agosto de 2009).</a:t>
            </a:r>
          </a:p>
          <a:p>
            <a:pPr>
              <a:lnSpc>
                <a:spcPct val="80000"/>
              </a:lnSpc>
            </a:pPr>
            <a:endParaRPr lang="es-ES" sz="2400" dirty="0" smtClean="0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395536" y="404664"/>
            <a:ext cx="7931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ES" sz="4000" dirty="0">
                <a:solidFill>
                  <a:schemeClr val="accent2"/>
                </a:solidFill>
                <a:latin typeface="+mj-lt"/>
              </a:rPr>
              <a:t>Referencias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2"/>
                </a:solidFill>
              </a:rPr>
              <a:t>Referencias</a:t>
            </a:r>
          </a:p>
        </p:txBody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589640" cy="45259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es-ES" sz="2400" dirty="0" smtClean="0"/>
              <a:t>Michael Layton y Alejandro Moreno. Filantropía y Sociedad Civil en México. Análisis del ENAFI 2005-2008, México, Miguel Ángel Porrúa, 2010.</a:t>
            </a:r>
          </a:p>
          <a:p>
            <a:pPr>
              <a:lnSpc>
                <a:spcPct val="80000"/>
              </a:lnSpc>
            </a:pPr>
            <a:endParaRPr lang="es-ES" sz="2800" dirty="0" smtClean="0"/>
          </a:p>
        </p:txBody>
      </p:sp>
      <p:pic>
        <p:nvPicPr>
          <p:cNvPr id="5" name="Picture 5" descr="http://www.enafi.itam.mx/en/Port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73656"/>
            <a:ext cx="3456384" cy="4840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blackWhite">
          <a:xfrm>
            <a:off x="1907704" y="1988840"/>
            <a:ext cx="57531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algn="ctr" defTabSz="933450" eaLnBrk="0" hangingPunct="0">
              <a:spcBef>
                <a:spcPct val="50000"/>
              </a:spcBef>
            </a:pPr>
            <a:r>
              <a:rPr lang="es-MX" b="1" dirty="0"/>
              <a:t>Porcentaje de PEA parte de la fuerza laboral en el sector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blackWhite">
          <a:xfrm>
            <a:off x="1593850" y="3084513"/>
            <a:ext cx="1087438" cy="1943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blackWhite">
          <a:xfrm>
            <a:off x="3225800" y="3706813"/>
            <a:ext cx="1089025" cy="1320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blackWhite">
          <a:xfrm>
            <a:off x="4859338" y="4016375"/>
            <a:ext cx="1087437" cy="1011238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blackWhite">
          <a:xfrm>
            <a:off x="6553200" y="4876800"/>
            <a:ext cx="1089025" cy="155575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blackWhite">
          <a:xfrm>
            <a:off x="1577975" y="5029200"/>
            <a:ext cx="5986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blackWhite">
          <a:xfrm>
            <a:off x="1908175" y="2636838"/>
            <a:ext cx="725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sz="2400" b="1"/>
              <a:t>8%</a:t>
            </a:r>
            <a:endParaRPr lang="es-ES" sz="2400" b="1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blackWhite">
          <a:xfrm>
            <a:off x="3492500" y="3213100"/>
            <a:ext cx="7207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sz="2400" b="1" dirty="0"/>
              <a:t>5%</a:t>
            </a:r>
            <a:endParaRPr lang="es-ES" sz="24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blackWhite">
          <a:xfrm>
            <a:off x="5076825" y="3573463"/>
            <a:ext cx="673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sz="2400" b="1"/>
              <a:t>4%</a:t>
            </a:r>
            <a:endParaRPr lang="es-ES" sz="2400" b="1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blackWhite">
          <a:xfrm>
            <a:off x="6732588" y="4437063"/>
            <a:ext cx="938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sz="2400" b="1"/>
              <a:t>0.4%</a:t>
            </a:r>
            <a:endParaRPr lang="es-ES" sz="2400" b="1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blackWhite">
          <a:xfrm>
            <a:off x="1671638" y="4997450"/>
            <a:ext cx="11652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b="1"/>
              <a:t>EEUU</a:t>
            </a:r>
            <a:endParaRPr lang="es-ES" b="1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blackWhite">
          <a:xfrm>
            <a:off x="3219450" y="4997450"/>
            <a:ext cx="13239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b="1"/>
              <a:t>Promedio</a:t>
            </a:r>
            <a:endParaRPr lang="es-ES" b="1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blackWhite">
          <a:xfrm>
            <a:off x="4827588" y="4997450"/>
            <a:ext cx="1281112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b="1"/>
              <a:t>Argentina</a:t>
            </a:r>
            <a:endParaRPr lang="es-ES" b="1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blackWhite">
          <a:xfrm>
            <a:off x="6646863" y="4997450"/>
            <a:ext cx="1166812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b="1"/>
              <a:t>México</a:t>
            </a:r>
            <a:endParaRPr lang="es-ES" b="1"/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179512" y="6165304"/>
            <a:ext cx="705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Fuente: </a:t>
            </a:r>
            <a:r>
              <a:rPr lang="en-US" dirty="0"/>
              <a:t>Johns Hopkins Comparative Nonprofit Sector Project.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2"/>
                </a:solidFill>
              </a:rPr>
              <a:t>Un pequeño tercer sector en México</a:t>
            </a:r>
            <a:endParaRPr lang="es-MX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0"/>
          <p:cNvGraphicFramePr>
            <a:graphicFrameLocks/>
          </p:cNvGraphicFramePr>
          <p:nvPr/>
        </p:nvGraphicFramePr>
        <p:xfrm>
          <a:off x="899592" y="1988840"/>
          <a:ext cx="7427912" cy="3068319"/>
        </p:xfrm>
        <a:graphic>
          <a:graphicData uri="http://schemas.openxmlformats.org/drawingml/2006/table">
            <a:tbl>
              <a:tblPr/>
              <a:tblGrid>
                <a:gridCol w="2908300"/>
                <a:gridCol w="1339850"/>
                <a:gridCol w="1079673"/>
                <a:gridCol w="971377"/>
                <a:gridCol w="1128712"/>
              </a:tblGrid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EEUUAA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Instit</a:t>
                      </a:r>
                      <a:r>
                        <a:rPr kumimoji="0" lang="es-E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 </a:t>
                      </a:r>
                      <a:r>
                        <a:rPr kumimoji="0" lang="es-E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capita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Mexico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Instit</a:t>
                      </a:r>
                      <a:r>
                        <a:rPr kumimoji="0" lang="es-E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 </a:t>
                      </a:r>
                      <a:r>
                        <a:rPr kumimoji="0" lang="es-E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capita</a:t>
                      </a:r>
                      <a:r>
                        <a:rPr kumimoji="0" lang="es-E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Instrituciones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donantes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76,750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4,429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869,607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501 (c )(3) / Donatarias Autorizadas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1,580,032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5,206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18,732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251520" y="5157192"/>
            <a:ext cx="79216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dirty="0"/>
              <a:t>Fuentes</a:t>
            </a:r>
            <a:r>
              <a:rPr lang="es-MX" sz="1400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es-MX" sz="1400" dirty="0" smtClean="0"/>
              <a:t>IRS </a:t>
            </a:r>
            <a:r>
              <a:rPr lang="es-MX" sz="1400" dirty="0" err="1" smtClean="0"/>
              <a:t>Publication</a:t>
            </a:r>
            <a:r>
              <a:rPr lang="es-MX" sz="1400" dirty="0" smtClean="0"/>
              <a:t> 78 (descarga en </a:t>
            </a:r>
            <a:r>
              <a:rPr lang="es-MX" sz="1400" dirty="0" smtClean="0">
                <a:hlinkClick r:id="rId3"/>
              </a:rPr>
              <a:t>http://www.irs.gov/taxstats/charitablestats/article/0,,id=97186,00.html</a:t>
            </a:r>
            <a:r>
              <a:rPr lang="es-MX" sz="1400" dirty="0" smtClean="0"/>
              <a:t>)</a:t>
            </a:r>
            <a:endParaRPr lang="es-ES" sz="1400" dirty="0"/>
          </a:p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rgbClr val="4D4D4D"/>
                </a:solidFill>
              </a:rPr>
              <a:t>SHCP, “Reporte de Donatarias Autorizadas 2008, 2009, 2010”, http://www.shcp.gob.mx/INGRESOS/Reporte_Donatarias/reporte_de_donatarias_2009.pdf (consultado el 30 de agosto de 2009).</a:t>
            </a:r>
          </a:p>
          <a:p>
            <a:pPr>
              <a:spcBef>
                <a:spcPct val="50000"/>
              </a:spcBef>
            </a:pPr>
            <a:endParaRPr lang="es-ES" sz="1600" dirty="0"/>
          </a:p>
        </p:txBody>
      </p:sp>
      <p:sp>
        <p:nvSpPr>
          <p:cNvPr id="6" name="Title 18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2"/>
                </a:solidFill>
              </a:rPr>
              <a:t>Un pequeño tercer sector en México</a:t>
            </a:r>
            <a:endParaRPr lang="es-MX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9512" y="1052736"/>
            <a:ext cx="7627938" cy="927100"/>
            <a:chOff x="518" y="997"/>
            <a:chExt cx="5205" cy="647"/>
          </a:xfrm>
        </p:grpSpPr>
        <p:sp>
          <p:nvSpPr>
            <p:cNvPr id="145412" name="Freeform 4"/>
            <p:cNvSpPr>
              <a:spLocks/>
            </p:cNvSpPr>
            <p:nvPr/>
          </p:nvSpPr>
          <p:spPr bwMode="auto">
            <a:xfrm>
              <a:off x="1532" y="997"/>
              <a:ext cx="4191" cy="6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91" y="0"/>
                </a:cxn>
                <a:cxn ang="0">
                  <a:pos x="4191" y="841"/>
                </a:cxn>
                <a:cxn ang="0">
                  <a:pos x="0" y="841"/>
                </a:cxn>
                <a:cxn ang="0">
                  <a:pos x="159" y="416"/>
                </a:cxn>
                <a:cxn ang="0">
                  <a:pos x="0" y="0"/>
                </a:cxn>
              </a:cxnLst>
              <a:rect l="0" t="0" r="r" b="b"/>
              <a:pathLst>
                <a:path w="4191" h="841">
                  <a:moveTo>
                    <a:pt x="0" y="0"/>
                  </a:moveTo>
                  <a:lnTo>
                    <a:pt x="4191" y="0"/>
                  </a:lnTo>
                  <a:lnTo>
                    <a:pt x="4191" y="841"/>
                  </a:lnTo>
                  <a:lnTo>
                    <a:pt x="0" y="841"/>
                  </a:lnTo>
                  <a:lnTo>
                    <a:pt x="159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2400"/>
            </a:p>
          </p:txBody>
        </p:sp>
        <p:sp>
          <p:nvSpPr>
            <p:cNvPr id="145413" name="AutoShape 5"/>
            <p:cNvSpPr>
              <a:spLocks noChangeArrowheads="1"/>
            </p:cNvSpPr>
            <p:nvPr/>
          </p:nvSpPr>
          <p:spPr bwMode="auto">
            <a:xfrm>
              <a:off x="518" y="1192"/>
              <a:ext cx="1130" cy="258"/>
            </a:xfrm>
            <a:prstGeom prst="homePlate">
              <a:avLst>
                <a:gd name="adj" fmla="val 24508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s-MX" sz="2400"/>
            </a:p>
          </p:txBody>
        </p:sp>
        <p:sp>
          <p:nvSpPr>
            <p:cNvPr id="145414" name="Rectangle 6"/>
            <p:cNvSpPr>
              <a:spLocks noChangeArrowheads="1"/>
            </p:cNvSpPr>
            <p:nvPr/>
          </p:nvSpPr>
          <p:spPr bwMode="auto">
            <a:xfrm>
              <a:off x="606" y="1192"/>
              <a:ext cx="103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None/>
              </a:pPr>
              <a:r>
                <a:rPr lang="en-US" sz="2400" dirty="0" err="1">
                  <a:solidFill>
                    <a:schemeClr val="bg1"/>
                  </a:solidFill>
                </a:rPr>
                <a:t>Historia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45415" name="Rectangle 7"/>
            <p:cNvSpPr>
              <a:spLocks noChangeArrowheads="1"/>
            </p:cNvSpPr>
            <p:nvPr/>
          </p:nvSpPr>
          <p:spPr bwMode="auto">
            <a:xfrm>
              <a:off x="1868" y="1193"/>
              <a:ext cx="3855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400" dirty="0" err="1"/>
                <a:t>Corporativismo</a:t>
              </a:r>
              <a:endParaRPr lang="de-DE" sz="2400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9512" y="2060848"/>
            <a:ext cx="7627938" cy="923925"/>
            <a:chOff x="518" y="1740"/>
            <a:chExt cx="5205" cy="646"/>
          </a:xfrm>
        </p:grpSpPr>
        <p:sp>
          <p:nvSpPr>
            <p:cNvPr id="145417" name="Freeform 9"/>
            <p:cNvSpPr>
              <a:spLocks/>
            </p:cNvSpPr>
            <p:nvPr/>
          </p:nvSpPr>
          <p:spPr bwMode="auto">
            <a:xfrm>
              <a:off x="1532" y="1740"/>
              <a:ext cx="4191" cy="6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91" y="0"/>
                </a:cxn>
                <a:cxn ang="0">
                  <a:pos x="4191" y="841"/>
                </a:cxn>
                <a:cxn ang="0">
                  <a:pos x="0" y="841"/>
                </a:cxn>
                <a:cxn ang="0">
                  <a:pos x="159" y="416"/>
                </a:cxn>
                <a:cxn ang="0">
                  <a:pos x="0" y="0"/>
                </a:cxn>
              </a:cxnLst>
              <a:rect l="0" t="0" r="r" b="b"/>
              <a:pathLst>
                <a:path w="4191" h="841">
                  <a:moveTo>
                    <a:pt x="0" y="0"/>
                  </a:moveTo>
                  <a:lnTo>
                    <a:pt x="4191" y="0"/>
                  </a:lnTo>
                  <a:lnTo>
                    <a:pt x="4191" y="841"/>
                  </a:lnTo>
                  <a:lnTo>
                    <a:pt x="0" y="841"/>
                  </a:lnTo>
                  <a:lnTo>
                    <a:pt x="159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2400"/>
            </a:p>
          </p:txBody>
        </p:sp>
        <p:sp>
          <p:nvSpPr>
            <p:cNvPr id="145418" name="AutoShape 10"/>
            <p:cNvSpPr>
              <a:spLocks noChangeArrowheads="1"/>
            </p:cNvSpPr>
            <p:nvPr/>
          </p:nvSpPr>
          <p:spPr bwMode="auto">
            <a:xfrm>
              <a:off x="518" y="1934"/>
              <a:ext cx="1130" cy="258"/>
            </a:xfrm>
            <a:prstGeom prst="homePlate">
              <a:avLst>
                <a:gd name="adj" fmla="val 24546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s-MX" sz="2400"/>
            </a:p>
          </p:txBody>
        </p:sp>
        <p:sp>
          <p:nvSpPr>
            <p:cNvPr id="145419" name="Rectangle 11"/>
            <p:cNvSpPr>
              <a:spLocks noChangeArrowheads="1"/>
            </p:cNvSpPr>
            <p:nvPr/>
          </p:nvSpPr>
          <p:spPr bwMode="auto">
            <a:xfrm>
              <a:off x="606" y="1935"/>
              <a:ext cx="103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None/>
              </a:pPr>
              <a:r>
                <a:rPr lang="en-US" sz="2400" dirty="0">
                  <a:solidFill>
                    <a:schemeClr val="bg1"/>
                  </a:solidFill>
                </a:rPr>
                <a:t>La </a:t>
              </a:r>
              <a:r>
                <a:rPr lang="en-US" sz="2400" dirty="0" err="1">
                  <a:solidFill>
                    <a:schemeClr val="bg1"/>
                  </a:solidFill>
                </a:rPr>
                <a:t>gente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45420" name="Rectangle 12"/>
            <p:cNvSpPr>
              <a:spLocks noChangeArrowheads="1"/>
            </p:cNvSpPr>
            <p:nvPr/>
          </p:nvSpPr>
          <p:spPr bwMode="auto">
            <a:xfrm>
              <a:off x="1868" y="1935"/>
              <a:ext cx="3855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400" dirty="0" err="1"/>
                <a:t>Falta</a:t>
              </a:r>
              <a:r>
                <a:rPr lang="en-US" sz="2400" dirty="0"/>
                <a:t> de </a:t>
              </a:r>
              <a:r>
                <a:rPr lang="en-US" sz="2400" dirty="0" err="1"/>
                <a:t>cultura</a:t>
              </a:r>
              <a:r>
                <a:rPr lang="en-US" sz="2400" dirty="0"/>
                <a:t> </a:t>
              </a:r>
              <a:r>
                <a:rPr lang="en-US" sz="2400" dirty="0" err="1"/>
                <a:t>cívica</a:t>
              </a:r>
              <a:endParaRPr lang="de-DE" sz="2400" dirty="0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9512" y="3212976"/>
            <a:ext cx="7627938" cy="927100"/>
            <a:chOff x="518" y="2483"/>
            <a:chExt cx="5205" cy="647"/>
          </a:xfrm>
        </p:grpSpPr>
        <p:sp>
          <p:nvSpPr>
            <p:cNvPr id="145422" name="Freeform 14"/>
            <p:cNvSpPr>
              <a:spLocks/>
            </p:cNvSpPr>
            <p:nvPr/>
          </p:nvSpPr>
          <p:spPr bwMode="auto">
            <a:xfrm>
              <a:off x="1532" y="2483"/>
              <a:ext cx="4191" cy="6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91" y="0"/>
                </a:cxn>
                <a:cxn ang="0">
                  <a:pos x="4191" y="841"/>
                </a:cxn>
                <a:cxn ang="0">
                  <a:pos x="0" y="841"/>
                </a:cxn>
                <a:cxn ang="0">
                  <a:pos x="159" y="416"/>
                </a:cxn>
                <a:cxn ang="0">
                  <a:pos x="0" y="0"/>
                </a:cxn>
              </a:cxnLst>
              <a:rect l="0" t="0" r="r" b="b"/>
              <a:pathLst>
                <a:path w="4191" h="841">
                  <a:moveTo>
                    <a:pt x="0" y="0"/>
                  </a:moveTo>
                  <a:lnTo>
                    <a:pt x="4191" y="0"/>
                  </a:lnTo>
                  <a:lnTo>
                    <a:pt x="4191" y="841"/>
                  </a:lnTo>
                  <a:lnTo>
                    <a:pt x="0" y="841"/>
                  </a:lnTo>
                  <a:lnTo>
                    <a:pt x="159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2400"/>
            </a:p>
          </p:txBody>
        </p:sp>
        <p:sp>
          <p:nvSpPr>
            <p:cNvPr id="145423" name="AutoShape 15"/>
            <p:cNvSpPr>
              <a:spLocks noChangeArrowheads="1"/>
            </p:cNvSpPr>
            <p:nvPr/>
          </p:nvSpPr>
          <p:spPr bwMode="auto">
            <a:xfrm>
              <a:off x="518" y="2678"/>
              <a:ext cx="1130" cy="258"/>
            </a:xfrm>
            <a:prstGeom prst="homePlate">
              <a:avLst>
                <a:gd name="adj" fmla="val 24508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s-MX" sz="2400"/>
            </a:p>
          </p:txBody>
        </p:sp>
        <p:sp>
          <p:nvSpPr>
            <p:cNvPr id="145424" name="Rectangle 16"/>
            <p:cNvSpPr>
              <a:spLocks noChangeArrowheads="1"/>
            </p:cNvSpPr>
            <p:nvPr/>
          </p:nvSpPr>
          <p:spPr bwMode="auto">
            <a:xfrm>
              <a:off x="606" y="2678"/>
              <a:ext cx="103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None/>
              </a:pPr>
              <a:r>
                <a:rPr lang="es-ES" sz="2400">
                  <a:solidFill>
                    <a:schemeClr val="bg1"/>
                  </a:solidFill>
                </a:rPr>
                <a:t>Los ricos</a:t>
              </a:r>
              <a:endParaRPr lang="de-DE" sz="2400">
                <a:solidFill>
                  <a:schemeClr val="bg1"/>
                </a:solidFill>
              </a:endParaRPr>
            </a:p>
          </p:txBody>
        </p:sp>
        <p:sp>
          <p:nvSpPr>
            <p:cNvPr id="145425" name="Rectangle 17"/>
            <p:cNvSpPr>
              <a:spLocks noChangeArrowheads="1"/>
            </p:cNvSpPr>
            <p:nvPr/>
          </p:nvSpPr>
          <p:spPr bwMode="auto">
            <a:xfrm>
              <a:off x="1868" y="2678"/>
              <a:ext cx="3855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s-ES" sz="2400" dirty="0"/>
                <a:t>No hay cultura de la donación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79512" y="4365104"/>
            <a:ext cx="7627938" cy="927100"/>
            <a:chOff x="518" y="3226"/>
            <a:chExt cx="5205" cy="647"/>
          </a:xfrm>
        </p:grpSpPr>
        <p:sp>
          <p:nvSpPr>
            <p:cNvPr id="145427" name="Freeform 19"/>
            <p:cNvSpPr>
              <a:spLocks/>
            </p:cNvSpPr>
            <p:nvPr/>
          </p:nvSpPr>
          <p:spPr bwMode="auto">
            <a:xfrm>
              <a:off x="1532" y="3226"/>
              <a:ext cx="4191" cy="6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91" y="0"/>
                </a:cxn>
                <a:cxn ang="0">
                  <a:pos x="4191" y="841"/>
                </a:cxn>
                <a:cxn ang="0">
                  <a:pos x="0" y="841"/>
                </a:cxn>
                <a:cxn ang="0">
                  <a:pos x="159" y="416"/>
                </a:cxn>
                <a:cxn ang="0">
                  <a:pos x="0" y="0"/>
                </a:cxn>
              </a:cxnLst>
              <a:rect l="0" t="0" r="r" b="b"/>
              <a:pathLst>
                <a:path w="4191" h="841">
                  <a:moveTo>
                    <a:pt x="0" y="0"/>
                  </a:moveTo>
                  <a:lnTo>
                    <a:pt x="4191" y="0"/>
                  </a:lnTo>
                  <a:lnTo>
                    <a:pt x="4191" y="841"/>
                  </a:lnTo>
                  <a:lnTo>
                    <a:pt x="0" y="841"/>
                  </a:lnTo>
                  <a:lnTo>
                    <a:pt x="159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2400"/>
            </a:p>
          </p:txBody>
        </p:sp>
        <p:sp>
          <p:nvSpPr>
            <p:cNvPr id="145428" name="AutoShape 20"/>
            <p:cNvSpPr>
              <a:spLocks noChangeArrowheads="1"/>
            </p:cNvSpPr>
            <p:nvPr/>
          </p:nvSpPr>
          <p:spPr bwMode="auto">
            <a:xfrm>
              <a:off x="518" y="3421"/>
              <a:ext cx="1130" cy="258"/>
            </a:xfrm>
            <a:prstGeom prst="homePlate">
              <a:avLst>
                <a:gd name="adj" fmla="val 24508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s-MX" sz="2400"/>
            </a:p>
          </p:txBody>
        </p:sp>
        <p:sp>
          <p:nvSpPr>
            <p:cNvPr id="145429" name="Rectangle 21"/>
            <p:cNvSpPr>
              <a:spLocks noChangeArrowheads="1"/>
            </p:cNvSpPr>
            <p:nvPr/>
          </p:nvSpPr>
          <p:spPr bwMode="auto">
            <a:xfrm>
              <a:off x="606" y="3421"/>
              <a:ext cx="103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None/>
              </a:pPr>
              <a:r>
                <a:rPr lang="es-ES" sz="2400">
                  <a:solidFill>
                    <a:schemeClr val="bg1"/>
                  </a:solidFill>
                </a:rPr>
                <a:t>Gobierno</a:t>
              </a:r>
              <a:endParaRPr lang="de-DE" sz="2400">
                <a:solidFill>
                  <a:schemeClr val="bg1"/>
                </a:solidFill>
              </a:endParaRPr>
            </a:p>
          </p:txBody>
        </p:sp>
        <p:sp>
          <p:nvSpPr>
            <p:cNvPr id="145430" name="Rectangle 22"/>
            <p:cNvSpPr>
              <a:spLocks noChangeArrowheads="1"/>
            </p:cNvSpPr>
            <p:nvPr/>
          </p:nvSpPr>
          <p:spPr bwMode="auto">
            <a:xfrm>
              <a:off x="1868" y="3422"/>
              <a:ext cx="3855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</a:pPr>
              <a:r>
                <a:rPr lang="es-ES" sz="2400"/>
                <a:t>No ayuda</a:t>
              </a:r>
              <a:endParaRPr lang="de-DE" sz="2400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79512" y="5445224"/>
            <a:ext cx="7627938" cy="927100"/>
            <a:chOff x="518" y="3226"/>
            <a:chExt cx="5205" cy="647"/>
          </a:xfrm>
        </p:grpSpPr>
        <p:sp>
          <p:nvSpPr>
            <p:cNvPr id="145432" name="Freeform 24"/>
            <p:cNvSpPr>
              <a:spLocks/>
            </p:cNvSpPr>
            <p:nvPr/>
          </p:nvSpPr>
          <p:spPr bwMode="auto">
            <a:xfrm>
              <a:off x="1532" y="3226"/>
              <a:ext cx="4191" cy="6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91" y="0"/>
                </a:cxn>
                <a:cxn ang="0">
                  <a:pos x="4191" y="841"/>
                </a:cxn>
                <a:cxn ang="0">
                  <a:pos x="0" y="841"/>
                </a:cxn>
                <a:cxn ang="0">
                  <a:pos x="159" y="416"/>
                </a:cxn>
                <a:cxn ang="0">
                  <a:pos x="0" y="0"/>
                </a:cxn>
              </a:cxnLst>
              <a:rect l="0" t="0" r="r" b="b"/>
              <a:pathLst>
                <a:path w="4191" h="841">
                  <a:moveTo>
                    <a:pt x="0" y="0"/>
                  </a:moveTo>
                  <a:lnTo>
                    <a:pt x="4191" y="0"/>
                  </a:lnTo>
                  <a:lnTo>
                    <a:pt x="4191" y="841"/>
                  </a:lnTo>
                  <a:lnTo>
                    <a:pt x="0" y="841"/>
                  </a:lnTo>
                  <a:lnTo>
                    <a:pt x="159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2400"/>
            </a:p>
          </p:txBody>
        </p:sp>
        <p:sp>
          <p:nvSpPr>
            <p:cNvPr id="145433" name="AutoShape 25"/>
            <p:cNvSpPr>
              <a:spLocks noChangeArrowheads="1"/>
            </p:cNvSpPr>
            <p:nvPr/>
          </p:nvSpPr>
          <p:spPr bwMode="auto">
            <a:xfrm>
              <a:off x="518" y="3421"/>
              <a:ext cx="1130" cy="258"/>
            </a:xfrm>
            <a:prstGeom prst="homePlate">
              <a:avLst>
                <a:gd name="adj" fmla="val 24508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s-MX" sz="2400"/>
            </a:p>
          </p:txBody>
        </p:sp>
        <p:sp>
          <p:nvSpPr>
            <p:cNvPr id="145434" name="Rectangle 26"/>
            <p:cNvSpPr>
              <a:spLocks noChangeArrowheads="1"/>
            </p:cNvSpPr>
            <p:nvPr/>
          </p:nvSpPr>
          <p:spPr bwMode="auto">
            <a:xfrm>
              <a:off x="606" y="3422"/>
              <a:ext cx="103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None/>
              </a:pPr>
              <a:r>
                <a:rPr lang="en-US" sz="2400">
                  <a:solidFill>
                    <a:schemeClr val="bg1"/>
                  </a:solidFill>
                </a:rPr>
                <a:t>OSC</a:t>
              </a:r>
              <a:endParaRPr lang="de-DE" sz="2400">
                <a:solidFill>
                  <a:schemeClr val="bg1"/>
                </a:solidFill>
              </a:endParaRPr>
            </a:p>
          </p:txBody>
        </p:sp>
        <p:sp>
          <p:nvSpPr>
            <p:cNvPr id="145435" name="Rectangle 27"/>
            <p:cNvSpPr>
              <a:spLocks noChangeArrowheads="1"/>
            </p:cNvSpPr>
            <p:nvPr/>
          </p:nvSpPr>
          <p:spPr bwMode="auto">
            <a:xfrm>
              <a:off x="1868" y="3422"/>
              <a:ext cx="3855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400"/>
                <a:t>Falta de profesionalización</a:t>
              </a:r>
              <a:endParaRPr lang="de-DE" sz="2400"/>
            </a:p>
          </p:txBody>
        </p:sp>
      </p:grpSp>
      <p:sp>
        <p:nvSpPr>
          <p:cNvPr id="145437" name="Rectangle 40"/>
          <p:cNvSpPr>
            <a:spLocks/>
          </p:cNvSpPr>
          <p:nvPr/>
        </p:nvSpPr>
        <p:spPr bwMode="auto">
          <a:xfrm>
            <a:off x="0" y="476672"/>
            <a:ext cx="8435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accent2"/>
                </a:solidFill>
                <a:latin typeface="Century Gothic" pitchFamily="34" charset="0"/>
              </a:rPr>
              <a:t>Los </a:t>
            </a:r>
            <a:r>
              <a:rPr lang="en-US" sz="4000" dirty="0" err="1">
                <a:solidFill>
                  <a:schemeClr val="accent2"/>
                </a:solidFill>
                <a:latin typeface="Century Gothic" pitchFamily="34" charset="0"/>
              </a:rPr>
              <a:t>Principales</a:t>
            </a:r>
            <a:r>
              <a:rPr lang="en-US" sz="4000" dirty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Century Gothic" pitchFamily="34" charset="0"/>
              </a:rPr>
              <a:t>Sospechosos</a:t>
            </a:r>
            <a:r>
              <a:rPr lang="en-US" sz="4000" dirty="0">
                <a:solidFill>
                  <a:schemeClr val="accent2"/>
                </a:solidFill>
                <a:latin typeface="Century Gothic" pitchFamily="34" charset="0"/>
              </a:rPr>
              <a:t>…</a:t>
            </a:r>
            <a:endParaRPr lang="es-ES" sz="4000" dirty="0">
              <a:solidFill>
                <a:schemeClr val="accent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40"/>
          <p:cNvSpPr>
            <a:spLocks noGrp="1"/>
          </p:cNvSpPr>
          <p:nvPr>
            <p:ph type="title"/>
          </p:nvPr>
        </p:nvSpPr>
        <p:spPr>
          <a:xfrm>
            <a:off x="468313" y="188913"/>
            <a:ext cx="8435975" cy="1138237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</a:rPr>
              <a:t>Los </a:t>
            </a:r>
            <a:r>
              <a:rPr lang="en-US" sz="3600" dirty="0" err="1" smtClean="0">
                <a:solidFill>
                  <a:schemeClr val="accent2"/>
                </a:solidFill>
              </a:rPr>
              <a:t>Ciegos</a:t>
            </a:r>
            <a:r>
              <a:rPr lang="en-US" sz="3600" dirty="0" smtClean="0">
                <a:solidFill>
                  <a:schemeClr val="accent2"/>
                </a:solidFill>
              </a:rPr>
              <a:t> y el </a:t>
            </a:r>
            <a:r>
              <a:rPr lang="en-US" sz="3600" dirty="0" err="1" smtClean="0">
                <a:solidFill>
                  <a:schemeClr val="accent2"/>
                </a:solidFill>
              </a:rPr>
              <a:t>Elefante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s-ES" sz="4000" dirty="0" smtClean="0">
              <a:solidFill>
                <a:schemeClr val="accent2"/>
              </a:solidFill>
            </a:endParaRPr>
          </a:p>
        </p:txBody>
      </p:sp>
      <p:pic>
        <p:nvPicPr>
          <p:cNvPr id="7183" name="Picture 43" descr="Image:Blind monks examining an elepha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125538"/>
            <a:ext cx="76327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2637</Words>
  <Application>Microsoft Macintosh PowerPoint</Application>
  <PresentationFormat>On-screen Show (4:3)</PresentationFormat>
  <Paragraphs>494</Paragraphs>
  <Slides>57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Office Theme</vt:lpstr>
      <vt:lpstr>Worksheet</vt:lpstr>
      <vt:lpstr>Microsoft Excel Chart</vt:lpstr>
      <vt:lpstr>Gráfico de Microsoft Office Excel</vt:lpstr>
      <vt:lpstr> Un ambiente propicio para las organizaciones de la sociedad civil</vt:lpstr>
      <vt:lpstr>ÍNDICE</vt:lpstr>
      <vt:lpstr>I. UN PEQUEÑO TERCER SECTOR EN MÉXICO</vt:lpstr>
      <vt:lpstr>¿Por qué México tiene un tercer sector poco desarrollado?</vt:lpstr>
      <vt:lpstr>Una pregunta</vt:lpstr>
      <vt:lpstr>Un pequeño tercer sector en México</vt:lpstr>
      <vt:lpstr>Un pequeño tercer sector en México</vt:lpstr>
      <vt:lpstr>PowerPoint Presentation</vt:lpstr>
      <vt:lpstr>Los Ciegos y el Elefante </vt:lpstr>
      <vt:lpstr>El diagnostico:  falta un ambiente propicio</vt:lpstr>
      <vt:lpstr>Fuentes de Información</vt:lpstr>
      <vt:lpstr>II. EVIDENCIAS DE LA FALTA DE UN AMBIENTE PROPICIO PARA EL DESARROLLO DE LAS OSC</vt:lpstr>
      <vt:lpstr>1. ¿Un Marco Legal que Empodere?</vt:lpstr>
      <vt:lpstr>1. ¿Un Marco Legal que Empodere?</vt:lpstr>
      <vt:lpstr>1. Un Marco Legal que NO Empodera</vt:lpstr>
      <vt:lpstr>PowerPoint Presentation</vt:lpstr>
      <vt:lpstr>2. ¿Una Estructura Fiscal que Provea de Incentivos?</vt:lpstr>
      <vt:lpstr>¿Le dieron algún Recibo Deducible de Impuestos por esta donación?</vt:lpstr>
      <vt:lpstr>2. La importancia de ser DA para empresas</vt:lpstr>
      <vt:lpstr>2. En realidad es un Marco Fiscal que NO provee incentivos </vt:lpstr>
      <vt:lpstr>3. ¿Un Sistema de Rendición de Cuentas que Construya Confianza?</vt:lpstr>
      <vt:lpstr>PowerPoint Presentation</vt:lpstr>
      <vt:lpstr>PowerPoint Presentation</vt:lpstr>
      <vt:lpstr>PowerPoint Presentation</vt:lpstr>
      <vt:lpstr>¿Cuántas OSC por cada 10 mil habitantes?</vt:lpstr>
      <vt:lpstr>Comparativo Chihuahua vs. agregado nacional: nivel de asociacionismo y variables estructurales </vt:lpstr>
      <vt:lpstr>4. Falta de Capacidad Institucional</vt:lpstr>
      <vt:lpstr>PowerPoint Presentation</vt:lpstr>
      <vt:lpstr>5.Fuentes de financiamiento   </vt:lpstr>
      <vt:lpstr>Distribución de recursos de las ID por estados </vt:lpstr>
      <vt:lpstr>Promedio de donativos recibidos por estado y su relación con el valor de la media</vt:lpstr>
      <vt:lpstr>PowerPoint Presentation</vt:lpstr>
      <vt:lpstr>PowerPoint Presentation</vt:lpstr>
      <vt:lpstr>Donativos totales por Estado</vt:lpstr>
      <vt:lpstr>Comparativo Chihuahua vs. Agregado nacional: donativos recibidos.</vt:lpstr>
      <vt:lpstr>Caso de Chihuahua:</vt:lpstr>
      <vt:lpstr>5. Disponibilidad de Recursos: limitada</vt:lpstr>
      <vt:lpstr>III. OTRO FACTOR RELEVANTE:  FALTA DE UNA CULTURA DE PARTICIPACIÓN</vt:lpstr>
      <vt:lpstr> </vt:lpstr>
      <vt:lpstr>PowerPoint Presentation</vt:lpstr>
      <vt:lpstr>Membresia en ONGs</vt:lpstr>
      <vt:lpstr>Confianza en instituciones</vt:lpstr>
      <vt:lpstr>Confianza social/interpersonal</vt:lpstr>
      <vt:lpstr>Cultura de participación</vt:lpstr>
      <vt:lpstr>Por que importa la informalidad</vt:lpstr>
      <vt:lpstr>Buscando un Ambiente propicio...</vt:lpstr>
      <vt:lpstr>IV. ¿CÓMO LAS OSC PUEDEN PROMOVER UN AMBIENTE PROPICIO  PARA LAS OSC?</vt:lpstr>
      <vt:lpstr>Recomendaciones de acción -  hacia un ambiente propicio</vt:lpstr>
      <vt:lpstr>PowerPoint Presentation</vt:lpstr>
      <vt:lpstr>Oportunidades de acción</vt:lpstr>
      <vt:lpstr>No se comportan como cangrejos</vt:lpstr>
      <vt:lpstr>¿Dónde están ustedes?</vt:lpstr>
      <vt:lpstr>¡Muchas gracias!</vt:lpstr>
      <vt:lpstr>V. REFERENCIAS</vt:lpstr>
      <vt:lpstr>Referencias</vt:lpstr>
      <vt:lpstr>PowerPoint Presentation</vt:lpstr>
      <vt:lpstr>Referencias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Nelly</dc:creator>
  <cp:lastModifiedBy>Michael D. Layton</cp:lastModifiedBy>
  <cp:revision>228</cp:revision>
  <dcterms:created xsi:type="dcterms:W3CDTF">2010-09-06T16:12:26Z</dcterms:created>
  <dcterms:modified xsi:type="dcterms:W3CDTF">2011-10-21T14:02:52Z</dcterms:modified>
</cp:coreProperties>
</file>